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3_0.xml" ContentType="application/vnd.ms-powerpoint.comments+xml"/>
  <Override PartName="/ppt/comments/modernComment_108_0.xml" ContentType="application/vnd.ms-powerpoint.comments+xml"/>
  <Override PartName="/ppt/comments/modernComment_10B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4" r:id="rId3"/>
    <p:sldMasterId id="2147483687" r:id="rId4"/>
  </p:sldMasterIdLst>
  <p:notesMasterIdLst>
    <p:notesMasterId r:id="rId21"/>
  </p:notesMasterIdLst>
  <p:sldIdLst>
    <p:sldId id="271"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9926638" cy="6797675"/>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C2E54-7FB3-C435-42C0-BC12BB013309}" name="Kim Lara Quost" initials="KQ" userId="S::kim.quost@uni-bielefeld.de::2f7f93d4-9fdb-41c4-a1d8-be7ec11f90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Wernicke" initials="AW" lastIdx="1" clrIdx="0"/>
  <p:cmAuthor id="2" name="Schweitzer, Julia" initials="SJ" lastIdx="9" clrIdx="1">
    <p:extLst>
      <p:ext uri="{19B8F6BF-5375-455C-9EA6-DF929625EA0E}">
        <p15:presenceInfo xmlns:p15="http://schemas.microsoft.com/office/powerpoint/2012/main" userId="S-1-5-21-283016044-3387516373-1648638545-75617" providerId="AD"/>
      </p:ext>
    </p:extLst>
  </p:cmAuthor>
  <p:cmAuthor id="3" name="Wernicke, Anne" initials="WA" lastIdx="1" clrIdx="2">
    <p:extLst>
      <p:ext uri="{19B8F6BF-5375-455C-9EA6-DF929625EA0E}">
        <p15:presenceInfo xmlns:p15="http://schemas.microsoft.com/office/powerpoint/2012/main" userId="S-1-5-21-283016044-3387516373-1648638545-34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231" autoAdjust="0"/>
  </p:normalViewPr>
  <p:slideViewPr>
    <p:cSldViewPr>
      <p:cViewPr>
        <p:scale>
          <a:sx n="136" d="100"/>
          <a:sy n="136" d="100"/>
        </p:scale>
        <p:origin x="894" y="-1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DD15B9D7-B5F2-4B48-80E2-084F290B66A1}" authorId="{2C9C2E54-7FB3-C435-42C0-BC12BB013309}" created="2024-08-05T13:07:16.866">
    <pc:sldMkLst xmlns:pc="http://schemas.microsoft.com/office/powerpoint/2013/main/command">
      <pc:docMk/>
      <pc:sldMk cId="0" sldId="259"/>
    </pc:sldMkLst>
    <p188:txBody>
      <a:bodyPr/>
      <a:lstStyle/>
      <a:p>
        <a:r>
          <a:rPr lang="de-DE"/>
          <a:t>Hiervor müsste eigentlich b), da erst a) und dann b) (siehe Brown &amp; Ryoo)</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59D434E6-3A5C-448D-9065-5497A419DE11}" authorId="{2C9C2E54-7FB3-C435-42C0-BC12BB013309}" created="2024-08-08T10:32:52.697">
    <ac:txMkLst xmlns:ac="http://schemas.microsoft.com/office/drawing/2013/main/command">
      <pc:docMk xmlns:pc="http://schemas.microsoft.com/office/powerpoint/2013/main/command"/>
      <pc:sldMk xmlns:pc="http://schemas.microsoft.com/office/powerpoint/2013/main/command" cId="0" sldId="264"/>
      <ac:spMk id="7" creationId="{00000000-0000-0000-0000-000000000000}"/>
      <ac:txMk cp="5" len="89">
        <ac:context len="95" hash="3473425145"/>
      </ac:txMk>
    </ac:txMkLst>
    <p188:pos x="5327253" y="323824"/>
    <p188:txBody>
      <a:bodyPr/>
      <a:lstStyle/>
      <a:p>
        <a:r>
          <a:rPr lang="de-DE"/>
          <a:t>Dies kommt nicht im Literaturverzeichnis vor. 
Nordrhein-Westfalen (2015). Fachwerk Chemie. Gesamtband 7.-10. Schuljahr. Cornelsen.</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193FDAD1-CEDD-476E-A6EA-3115171C6ED4}" authorId="{2C9C2E54-7FB3-C435-42C0-BC12BB013309}" created="2024-08-08T09:50:36.370">
    <pc:sldMkLst xmlns:pc="http://schemas.microsoft.com/office/powerpoint/2013/main/command">
      <pc:docMk/>
      <pc:sldMk cId="0" sldId="267"/>
    </pc:sldMkLst>
    <p188:txBody>
      <a:bodyPr/>
      <a:lstStyle/>
      <a:p>
        <a:r>
          <a:rPr lang="de-DE"/>
          <a:t>"auf" klingt nicht ganz richtig.
Vorschlag 1: d.h. fachliches und sprachliches wird in gleicher Weise gelernt
Vorschlag 2: d.h. fachliches und sprachliches wird in der gleichen Weise gelernt
(s. Notizen)</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65A72-E5F0-4D9E-9320-A857053536E8}" type="doc">
      <dgm:prSet loTypeId="urn:microsoft.com/office/officeart/2005/8/layout/target3#3" loCatId="list" qsTypeId="urn:microsoft.com/office/officeart/2005/8/quickstyle/simple1" qsCatId="simple" csTypeId="urn:microsoft.com/office/officeart/2005/8/colors/colorful2" csCatId="colorful" phldr="1"/>
      <dgm:spPr bwMode="auto"/>
      <dgm:t>
        <a:bodyPr/>
        <a:lstStyle/>
        <a:p>
          <a:pPr>
            <a:defRPr/>
          </a:pPr>
          <a:endParaRPr lang="de-DE"/>
        </a:p>
      </dgm:t>
    </dgm:pt>
    <dgm:pt modelId="{A6A9E1E2-E47B-428D-84D7-2112128D1E8E}">
      <dgm:prSet phldrT="[Text]"/>
      <dgm:spPr bwMode="auto"/>
      <dgm:t>
        <a:bodyPr/>
        <a:lstStyle/>
        <a:p>
          <a:pPr>
            <a:defRPr/>
          </a:pPr>
          <a:r>
            <a:rPr lang="de-DE"/>
            <a:t>weiterer gesellschaftlicher Horizont</a:t>
          </a:r>
        </a:p>
      </dgm:t>
    </dgm:pt>
    <dgm:pt modelId="{BCF79723-14F8-461A-A209-287B8B9DA2D4}" type="parTrans" cxnId="{C9D5BDF2-1732-4CB5-B0E5-7D685B6B2755}">
      <dgm:prSet/>
      <dgm:spPr bwMode="auto"/>
      <dgm:t>
        <a:bodyPr/>
        <a:lstStyle/>
        <a:p>
          <a:pPr>
            <a:defRPr/>
          </a:pPr>
          <a:endParaRPr lang="de-DE"/>
        </a:p>
      </dgm:t>
    </dgm:pt>
    <dgm:pt modelId="{A74FC6FA-C4E6-4855-8D0B-5685B189E207}" type="sibTrans" cxnId="{C9D5BDF2-1732-4CB5-B0E5-7D685B6B2755}">
      <dgm:prSet/>
      <dgm:spPr bwMode="auto"/>
      <dgm:t>
        <a:bodyPr/>
        <a:lstStyle/>
        <a:p>
          <a:pPr>
            <a:defRPr/>
          </a:pPr>
          <a:endParaRPr lang="de-DE"/>
        </a:p>
      </dgm:t>
    </dgm:pt>
    <dgm:pt modelId="{4310DE66-AABB-4EE5-B81A-E7B44038D238}">
      <dgm:prSet phldrT="[Text]"/>
      <dgm:spPr bwMode="auto"/>
      <dgm:t>
        <a:bodyPr/>
        <a:lstStyle/>
        <a:p>
          <a:pPr>
            <a:defRPr/>
          </a:pPr>
          <a:r>
            <a:rPr lang="de-DE"/>
            <a:t>Arbeit: Fachsprachen, Berufssprachen</a:t>
          </a:r>
        </a:p>
      </dgm:t>
    </dgm:pt>
    <dgm:pt modelId="{DF28B36E-D7FA-44AF-AE79-054606AF3652}" type="parTrans" cxnId="{0C8F7E06-333F-4969-B9DC-9D99840D90CC}">
      <dgm:prSet/>
      <dgm:spPr bwMode="auto"/>
      <dgm:t>
        <a:bodyPr/>
        <a:lstStyle/>
        <a:p>
          <a:pPr>
            <a:defRPr/>
          </a:pPr>
          <a:endParaRPr lang="de-DE"/>
        </a:p>
      </dgm:t>
    </dgm:pt>
    <dgm:pt modelId="{DF15C7E6-5184-4437-B44E-06A41BF39564}" type="sibTrans" cxnId="{0C8F7E06-333F-4969-B9DC-9D99840D90CC}">
      <dgm:prSet/>
      <dgm:spPr bwMode="auto"/>
      <dgm:t>
        <a:bodyPr/>
        <a:lstStyle/>
        <a:p>
          <a:pPr>
            <a:defRPr/>
          </a:pPr>
          <a:endParaRPr lang="de-DE"/>
        </a:p>
      </dgm:t>
    </dgm:pt>
    <dgm:pt modelId="{B4E2501E-301C-4B52-95DF-BA27B0DE13B5}">
      <dgm:prSet phldrT="[Text]"/>
      <dgm:spPr bwMode="auto"/>
      <dgm:t>
        <a:bodyPr/>
        <a:lstStyle/>
        <a:p>
          <a:pPr>
            <a:defRPr/>
          </a:pPr>
          <a:r>
            <a:rPr lang="de-DE"/>
            <a:t>Tertiärbildung: akademische Texte, Fachsprachen</a:t>
          </a:r>
        </a:p>
      </dgm:t>
    </dgm:pt>
    <dgm:pt modelId="{C7E0289E-69FD-4222-9CC2-363D1D227138}" type="parTrans" cxnId="{8C8C8040-187F-4CC5-845C-60EE04DC1E49}">
      <dgm:prSet/>
      <dgm:spPr bwMode="auto"/>
      <dgm:t>
        <a:bodyPr/>
        <a:lstStyle/>
        <a:p>
          <a:pPr>
            <a:defRPr/>
          </a:pPr>
          <a:endParaRPr lang="de-DE"/>
        </a:p>
      </dgm:t>
    </dgm:pt>
    <dgm:pt modelId="{AA0490AB-6519-4B38-B5DC-45E1819F6442}" type="sibTrans" cxnId="{8C8C8040-187F-4CC5-845C-60EE04DC1E49}">
      <dgm:prSet/>
      <dgm:spPr bwMode="auto"/>
      <dgm:t>
        <a:bodyPr/>
        <a:lstStyle/>
        <a:p>
          <a:pPr>
            <a:defRPr/>
          </a:pPr>
          <a:endParaRPr lang="de-DE"/>
        </a:p>
      </dgm:t>
    </dgm:pt>
    <dgm:pt modelId="{6EB87A82-D3AC-41F3-BB55-8CC80503E852}">
      <dgm:prSet phldrT="[Text]"/>
      <dgm:spPr bwMode="auto"/>
      <dgm:t>
        <a:bodyPr/>
        <a:lstStyle/>
        <a:p>
          <a:pPr>
            <a:defRPr/>
          </a:pPr>
          <a:r>
            <a:rPr lang="de-DE"/>
            <a:t>Schule</a:t>
          </a:r>
        </a:p>
      </dgm:t>
    </dgm:pt>
    <dgm:pt modelId="{8EBCF3B2-DAAF-408E-9FE2-B70C06227E97}" type="parTrans" cxnId="{AD3DA538-BCD2-4CD2-9E60-7855E2E9FF10}">
      <dgm:prSet/>
      <dgm:spPr bwMode="auto"/>
      <dgm:t>
        <a:bodyPr/>
        <a:lstStyle/>
        <a:p>
          <a:pPr>
            <a:defRPr/>
          </a:pPr>
          <a:endParaRPr lang="de-DE"/>
        </a:p>
      </dgm:t>
    </dgm:pt>
    <dgm:pt modelId="{0480BCF5-039C-436F-8C08-84FBA5555517}" type="sibTrans" cxnId="{AD3DA538-BCD2-4CD2-9E60-7855E2E9FF10}">
      <dgm:prSet/>
      <dgm:spPr bwMode="auto"/>
      <dgm:t>
        <a:bodyPr/>
        <a:lstStyle/>
        <a:p>
          <a:pPr>
            <a:defRPr/>
          </a:pPr>
          <a:endParaRPr lang="de-DE"/>
        </a:p>
      </dgm:t>
    </dgm:pt>
    <dgm:pt modelId="{BF041D1B-91B4-432F-B233-0F9BED52CF5B}">
      <dgm:prSet phldrT="[Text]"/>
      <dgm:spPr bwMode="auto"/>
      <dgm:t>
        <a:bodyPr/>
        <a:lstStyle/>
        <a:p>
          <a:pPr>
            <a:defRPr/>
          </a:pPr>
          <a:r>
            <a:rPr lang="de-DE"/>
            <a:t>formale Sprache</a:t>
          </a:r>
        </a:p>
      </dgm:t>
    </dgm:pt>
    <dgm:pt modelId="{4EE03393-7DEA-4EC9-923A-46F092D4875A}" type="parTrans" cxnId="{4077A7C0-B7FE-42CF-AA78-B2E0FF3C8233}">
      <dgm:prSet/>
      <dgm:spPr bwMode="auto"/>
      <dgm:t>
        <a:bodyPr/>
        <a:lstStyle/>
        <a:p>
          <a:pPr>
            <a:defRPr/>
          </a:pPr>
          <a:endParaRPr lang="de-DE"/>
        </a:p>
      </dgm:t>
    </dgm:pt>
    <dgm:pt modelId="{C7E5DF63-376F-4AB8-B28B-38FD045C9194}" type="sibTrans" cxnId="{4077A7C0-B7FE-42CF-AA78-B2E0FF3C8233}">
      <dgm:prSet/>
      <dgm:spPr bwMode="auto"/>
      <dgm:t>
        <a:bodyPr/>
        <a:lstStyle/>
        <a:p>
          <a:pPr>
            <a:defRPr/>
          </a:pPr>
          <a:endParaRPr lang="de-DE"/>
        </a:p>
      </dgm:t>
    </dgm:pt>
    <dgm:pt modelId="{490248DB-36A2-465D-B88F-22E665111B80}">
      <dgm:prSet phldrT="[Text]"/>
      <dgm:spPr bwMode="auto"/>
      <dgm:t>
        <a:bodyPr/>
        <a:lstStyle/>
        <a:p>
          <a:pPr>
            <a:defRPr/>
          </a:pPr>
          <a:r>
            <a:rPr lang="de-DE" dirty="0"/>
            <a:t>Familie: Ich-Bildung</a:t>
          </a:r>
        </a:p>
      </dgm:t>
    </dgm:pt>
    <dgm:pt modelId="{2650EC67-1AD4-459C-BBD8-1653D6C97AB7}" type="parTrans" cxnId="{54D7FDF0-09AE-4F58-91EF-4D7AC0E149BA}">
      <dgm:prSet/>
      <dgm:spPr bwMode="auto"/>
      <dgm:t>
        <a:bodyPr/>
        <a:lstStyle/>
        <a:p>
          <a:pPr>
            <a:defRPr/>
          </a:pPr>
          <a:endParaRPr lang="de-DE"/>
        </a:p>
      </dgm:t>
    </dgm:pt>
    <dgm:pt modelId="{629336F0-7C2F-421C-A695-59DCAC73AC0B}" type="sibTrans" cxnId="{54D7FDF0-09AE-4F58-91EF-4D7AC0E149BA}">
      <dgm:prSet/>
      <dgm:spPr bwMode="auto"/>
      <dgm:t>
        <a:bodyPr/>
        <a:lstStyle/>
        <a:p>
          <a:pPr>
            <a:defRPr/>
          </a:pPr>
          <a:endParaRPr lang="de-DE"/>
        </a:p>
      </dgm:t>
    </dgm:pt>
    <dgm:pt modelId="{9758F4DD-7EDC-41DB-83B4-434DC94D297F}">
      <dgm:prSet phldrT="[Text]"/>
      <dgm:spPr bwMode="auto"/>
      <dgm:t>
        <a:bodyPr/>
        <a:lstStyle/>
        <a:p>
          <a:pPr>
            <a:defRPr/>
          </a:pPr>
          <a:r>
            <a:rPr lang="de-DE"/>
            <a:t>Peers</a:t>
          </a:r>
        </a:p>
      </dgm:t>
    </dgm:pt>
    <dgm:pt modelId="{D0239038-191D-43F7-B67E-A09E6F62B9B5}" type="parTrans" cxnId="{1CE15E1D-F499-48F3-8BBD-1CFC08A7FFEE}">
      <dgm:prSet/>
      <dgm:spPr bwMode="auto"/>
      <dgm:t>
        <a:bodyPr/>
        <a:lstStyle/>
        <a:p>
          <a:pPr>
            <a:defRPr/>
          </a:pPr>
          <a:endParaRPr lang="de-DE"/>
        </a:p>
      </dgm:t>
    </dgm:pt>
    <dgm:pt modelId="{82A5655F-9FDB-4ABC-A688-7384243F2E0C}" type="sibTrans" cxnId="{1CE15E1D-F499-48F3-8BBD-1CFC08A7FFEE}">
      <dgm:prSet/>
      <dgm:spPr bwMode="auto"/>
      <dgm:t>
        <a:bodyPr/>
        <a:lstStyle/>
        <a:p>
          <a:pPr>
            <a:defRPr/>
          </a:pPr>
          <a:endParaRPr lang="de-DE"/>
        </a:p>
      </dgm:t>
    </dgm:pt>
    <dgm:pt modelId="{265EA0CE-D81D-42F1-9912-219E6A58799A}">
      <dgm:prSet phldrT=""/>
      <dgm:spPr bwMode="auto"/>
      <dgm:t>
        <a:bodyPr/>
        <a:lstStyle/>
        <a:p>
          <a:pPr>
            <a:defRPr/>
          </a:pPr>
          <a:r>
            <a:rPr lang="de-DE"/>
            <a:t>Leib/organische Ausstattung</a:t>
          </a:r>
        </a:p>
      </dgm:t>
    </dgm:pt>
    <dgm:pt modelId="{48EF0B9F-0C8F-4305-AE47-33C58DC33556}" type="parTrans" cxnId="{E4035241-8336-4EAA-BAAE-248C01C14031}">
      <dgm:prSet/>
      <dgm:spPr bwMode="auto"/>
      <dgm:t>
        <a:bodyPr/>
        <a:lstStyle/>
        <a:p>
          <a:pPr>
            <a:defRPr/>
          </a:pPr>
          <a:endParaRPr lang="de-DE"/>
        </a:p>
      </dgm:t>
    </dgm:pt>
    <dgm:pt modelId="{27907D01-BB76-4A10-A727-08DA6D7915B2}" type="sibTrans" cxnId="{E4035241-8336-4EAA-BAAE-248C01C14031}">
      <dgm:prSet/>
      <dgm:spPr bwMode="auto"/>
      <dgm:t>
        <a:bodyPr/>
        <a:lstStyle/>
        <a:p>
          <a:pPr>
            <a:defRPr/>
          </a:pPr>
          <a:endParaRPr lang="de-DE"/>
        </a:p>
      </dgm:t>
    </dgm:pt>
    <dgm:pt modelId="{7C5FA02A-34D7-4BDF-BE83-22E1EFF16685}">
      <dgm:prSet phldrT=""/>
      <dgm:spPr bwMode="auto"/>
      <dgm:t>
        <a:bodyPr/>
        <a:lstStyle/>
        <a:p>
          <a:pPr>
            <a:defRPr/>
          </a:pPr>
          <a:r>
            <a:rPr lang="de-DE"/>
            <a:t>Sprachfähigkeit</a:t>
          </a:r>
        </a:p>
      </dgm:t>
    </dgm:pt>
    <dgm:pt modelId="{C6F8C9E2-A608-4566-A3C4-8C93E7F58019}" type="parTrans" cxnId="{5BEB89AD-BEC6-405A-84CC-7B009CFFC3BC}">
      <dgm:prSet/>
      <dgm:spPr bwMode="auto"/>
      <dgm:t>
        <a:bodyPr/>
        <a:lstStyle/>
        <a:p>
          <a:pPr>
            <a:defRPr/>
          </a:pPr>
          <a:endParaRPr lang="de-DE"/>
        </a:p>
      </dgm:t>
    </dgm:pt>
    <dgm:pt modelId="{A936E4E5-AB6E-4629-8F59-232570690DC4}" type="sibTrans" cxnId="{5BEB89AD-BEC6-405A-84CC-7B009CFFC3BC}">
      <dgm:prSet/>
      <dgm:spPr bwMode="auto"/>
      <dgm:t>
        <a:bodyPr/>
        <a:lstStyle/>
        <a:p>
          <a:pPr>
            <a:defRPr/>
          </a:pPr>
          <a:endParaRPr lang="de-DE"/>
        </a:p>
      </dgm:t>
    </dgm:pt>
    <dgm:pt modelId="{89D41868-68E0-4AFA-A7A9-EF08B4C9544A}">
      <dgm:prSet phldrT="[Text]"/>
      <dgm:spPr bwMode="auto"/>
      <dgm:t>
        <a:bodyPr/>
        <a:lstStyle/>
        <a:p>
          <a:pPr>
            <a:defRPr/>
          </a:pPr>
          <a:r>
            <a:rPr lang="de-DE"/>
            <a:t>Sozialisation: frühe Sprachentwicklung</a:t>
          </a:r>
        </a:p>
      </dgm:t>
    </dgm:pt>
    <dgm:pt modelId="{E82091BD-6F80-4F31-A044-FAF5B752F861}" type="parTrans" cxnId="{F0C66A86-627B-42E1-A96C-72198316C633}">
      <dgm:prSet/>
      <dgm:spPr bwMode="auto"/>
      <dgm:t>
        <a:bodyPr/>
        <a:lstStyle/>
        <a:p>
          <a:pPr>
            <a:defRPr/>
          </a:pPr>
          <a:endParaRPr lang="de-DE"/>
        </a:p>
      </dgm:t>
    </dgm:pt>
    <dgm:pt modelId="{B33C7118-FDD6-4193-A2ED-8692A1BA9929}" type="sibTrans" cxnId="{F0C66A86-627B-42E1-A96C-72198316C633}">
      <dgm:prSet/>
      <dgm:spPr bwMode="auto"/>
      <dgm:t>
        <a:bodyPr/>
        <a:lstStyle/>
        <a:p>
          <a:pPr>
            <a:defRPr/>
          </a:pPr>
          <a:endParaRPr lang="de-DE"/>
        </a:p>
      </dgm:t>
    </dgm:pt>
    <dgm:pt modelId="{1BC89C58-48D7-4D0F-AB95-1B62A43DDC09}">
      <dgm:prSet phldrT="[Text]"/>
      <dgm:spPr bwMode="auto"/>
      <dgm:t>
        <a:bodyPr/>
        <a:lstStyle/>
        <a:p>
          <a:pPr>
            <a:defRPr/>
          </a:pPr>
          <a:r>
            <a:rPr lang="de-DE"/>
            <a:t>erweiterte frühe Sprachentwicklung</a:t>
          </a:r>
        </a:p>
      </dgm:t>
    </dgm:pt>
    <dgm:pt modelId="{E404C0CC-0308-4E64-AD66-C4BE69A24EFA}" type="parTrans" cxnId="{E5895145-4DEC-4114-8B7B-A1E132294E8F}">
      <dgm:prSet/>
      <dgm:spPr bwMode="auto"/>
      <dgm:t>
        <a:bodyPr/>
        <a:lstStyle/>
        <a:p>
          <a:pPr>
            <a:defRPr/>
          </a:pPr>
          <a:endParaRPr lang="de-DE"/>
        </a:p>
      </dgm:t>
    </dgm:pt>
    <dgm:pt modelId="{F9A3EF94-1815-41D5-AB8C-5CA095119244}" type="sibTrans" cxnId="{E5895145-4DEC-4114-8B7B-A1E132294E8F}">
      <dgm:prSet/>
      <dgm:spPr bwMode="auto"/>
      <dgm:t>
        <a:bodyPr/>
        <a:lstStyle/>
        <a:p>
          <a:pPr>
            <a:defRPr/>
          </a:pPr>
          <a:endParaRPr lang="de-DE"/>
        </a:p>
      </dgm:t>
    </dgm:pt>
    <dgm:pt modelId="{03F3099E-C24E-441B-B727-BBE8D2A05F48}">
      <dgm:prSet phldrT="[Text]"/>
      <dgm:spPr bwMode="auto"/>
      <dgm:t>
        <a:bodyPr/>
        <a:lstStyle/>
        <a:p>
          <a:pPr>
            <a:defRPr/>
          </a:pPr>
          <a:r>
            <a:rPr lang="de-DE"/>
            <a:t>Variation (z.B. Soziolekte)</a:t>
          </a:r>
        </a:p>
      </dgm:t>
    </dgm:pt>
    <dgm:pt modelId="{F9D5385F-7F1A-415D-ADA5-BA69BC44B487}" type="parTrans" cxnId="{3430E8AE-7802-4703-803B-C0B5C4E7C8FF}">
      <dgm:prSet/>
      <dgm:spPr bwMode="auto"/>
      <dgm:t>
        <a:bodyPr/>
        <a:lstStyle/>
        <a:p>
          <a:pPr>
            <a:defRPr/>
          </a:pPr>
          <a:endParaRPr lang="de-DE"/>
        </a:p>
      </dgm:t>
    </dgm:pt>
    <dgm:pt modelId="{5F610B34-07A8-4551-B2B7-033582A5B0B5}" type="sibTrans" cxnId="{3430E8AE-7802-4703-803B-C0B5C4E7C8FF}">
      <dgm:prSet/>
      <dgm:spPr bwMode="auto"/>
      <dgm:t>
        <a:bodyPr/>
        <a:lstStyle/>
        <a:p>
          <a:pPr>
            <a:defRPr/>
          </a:pPr>
          <a:endParaRPr lang="de-DE"/>
        </a:p>
      </dgm:t>
    </dgm:pt>
    <dgm:pt modelId="{E2102478-1B31-44F0-86CD-8CD482B47AE2}">
      <dgm:prSet phldrT="[Text]"/>
      <dgm:spPr bwMode="auto"/>
      <dgm:t>
        <a:bodyPr/>
        <a:lstStyle/>
        <a:p>
          <a:pPr>
            <a:defRPr/>
          </a:pPr>
          <a:r>
            <a:rPr lang="de-DE" b="0"/>
            <a:t>Schriftspracherwerb</a:t>
          </a:r>
        </a:p>
      </dgm:t>
    </dgm:pt>
    <dgm:pt modelId="{6C6346D0-54E4-4E27-AD74-A967016093C6}" type="parTrans" cxnId="{69212764-879E-4BD8-B06B-70B40EF77551}">
      <dgm:prSet/>
      <dgm:spPr bwMode="auto"/>
      <dgm:t>
        <a:bodyPr/>
        <a:lstStyle/>
        <a:p>
          <a:pPr>
            <a:defRPr/>
          </a:pPr>
          <a:endParaRPr lang="de-DE"/>
        </a:p>
      </dgm:t>
    </dgm:pt>
    <dgm:pt modelId="{8C49E6CF-5B4B-47B1-AA9A-4FBD27DBDE48}" type="sibTrans" cxnId="{69212764-879E-4BD8-B06B-70B40EF77551}">
      <dgm:prSet/>
      <dgm:spPr bwMode="auto"/>
      <dgm:t>
        <a:bodyPr/>
        <a:lstStyle/>
        <a:p>
          <a:pPr>
            <a:defRPr/>
          </a:pPr>
          <a:endParaRPr lang="de-DE"/>
        </a:p>
      </dgm:t>
    </dgm:pt>
    <dgm:pt modelId="{63C3F5A6-747A-45DE-AC20-5016DCBF50D8}">
      <dgm:prSet phldrT="[Text]"/>
      <dgm:spPr bwMode="auto"/>
      <dgm:t>
        <a:bodyPr/>
        <a:lstStyle/>
        <a:p>
          <a:pPr>
            <a:defRPr/>
          </a:pPr>
          <a:r>
            <a:rPr lang="de-DE"/>
            <a:t>Fachsprachen</a:t>
          </a:r>
        </a:p>
      </dgm:t>
    </dgm:pt>
    <dgm:pt modelId="{1D3EE1FD-8252-4F17-8F83-52CDD41D1D34}" type="parTrans" cxnId="{5D29971D-CC83-4EE5-851D-49FF98330773}">
      <dgm:prSet/>
      <dgm:spPr bwMode="auto"/>
      <dgm:t>
        <a:bodyPr/>
        <a:lstStyle/>
        <a:p>
          <a:pPr>
            <a:defRPr/>
          </a:pPr>
          <a:endParaRPr lang="de-DE"/>
        </a:p>
      </dgm:t>
    </dgm:pt>
    <dgm:pt modelId="{1361B91A-9B8E-4A6F-96D2-82BF5D8ADD3C}" type="sibTrans" cxnId="{5D29971D-CC83-4EE5-851D-49FF98330773}">
      <dgm:prSet/>
      <dgm:spPr bwMode="auto"/>
      <dgm:t>
        <a:bodyPr/>
        <a:lstStyle/>
        <a:p>
          <a:pPr>
            <a:defRPr/>
          </a:pPr>
          <a:endParaRPr lang="de-DE"/>
        </a:p>
      </dgm:t>
    </dgm:pt>
    <dgm:pt modelId="{35BC479C-AA7C-4644-B76C-E93CD602A524}" type="pres">
      <dgm:prSet presAssocID="{8E265A72-E5F0-4D9E-9320-A857053536E8}" presName="Name0" presStyleCnt="0">
        <dgm:presLayoutVars>
          <dgm:chMax val="7"/>
          <dgm:dir/>
          <dgm:animLvl val="lvl"/>
          <dgm:resizeHandles val="exact"/>
        </dgm:presLayoutVars>
      </dgm:prSet>
      <dgm:spPr bwMode="auto"/>
    </dgm:pt>
    <dgm:pt modelId="{A25BDDA7-238F-4084-9441-A64FF6174F45}" type="pres">
      <dgm:prSet presAssocID="{A6A9E1E2-E47B-428D-84D7-2112128D1E8E}" presName="circle1" presStyleLbl="node1" presStyleIdx="0" presStyleCnt="5"/>
      <dgm:spPr bwMode="auto"/>
    </dgm:pt>
    <dgm:pt modelId="{0C8EFD5E-0B42-448B-B920-0E0A94B2258E}" type="pres">
      <dgm:prSet presAssocID="{A6A9E1E2-E47B-428D-84D7-2112128D1E8E}" presName="space" presStyleCnt="0"/>
      <dgm:spPr bwMode="auto"/>
    </dgm:pt>
    <dgm:pt modelId="{ADBE7A86-339A-4527-B04F-5D904AB6FD66}" type="pres">
      <dgm:prSet presAssocID="{A6A9E1E2-E47B-428D-84D7-2112128D1E8E}" presName="rect1" presStyleLbl="alignAcc1" presStyleIdx="0" presStyleCnt="5"/>
      <dgm:spPr bwMode="auto"/>
    </dgm:pt>
    <dgm:pt modelId="{EC4985A9-AE32-4B1D-9853-2D74DFEFC9F3}" type="pres">
      <dgm:prSet presAssocID="{6EB87A82-D3AC-41F3-BB55-8CC80503E852}" presName="vertSpace2" presStyleLbl="node1" presStyleIdx="0" presStyleCnt="5"/>
      <dgm:spPr bwMode="auto"/>
    </dgm:pt>
    <dgm:pt modelId="{BF53AEAD-7C3C-4049-B3D2-286ECDC4977F}" type="pres">
      <dgm:prSet presAssocID="{6EB87A82-D3AC-41F3-BB55-8CC80503E852}" presName="circle2" presStyleLbl="node1" presStyleIdx="1" presStyleCnt="5"/>
      <dgm:spPr bwMode="auto"/>
    </dgm:pt>
    <dgm:pt modelId="{EFE73C2C-BB71-4EF3-9EDC-93BB114049BA}" type="pres">
      <dgm:prSet presAssocID="{6EB87A82-D3AC-41F3-BB55-8CC80503E852}" presName="rect2" presStyleLbl="alignAcc1" presStyleIdx="1" presStyleCnt="5"/>
      <dgm:spPr bwMode="auto"/>
    </dgm:pt>
    <dgm:pt modelId="{8ABE6769-946C-4D67-BEA1-E2F7E3374300}" type="pres">
      <dgm:prSet presAssocID="{9758F4DD-7EDC-41DB-83B4-434DC94D297F}" presName="vertSpace3" presStyleLbl="node1" presStyleIdx="1" presStyleCnt="5"/>
      <dgm:spPr bwMode="auto"/>
    </dgm:pt>
    <dgm:pt modelId="{C69E6412-2017-4A5E-A6A8-CCD7F51AE80C}" type="pres">
      <dgm:prSet presAssocID="{9758F4DD-7EDC-41DB-83B4-434DC94D297F}" presName="circle3" presStyleLbl="node1" presStyleIdx="2" presStyleCnt="5"/>
      <dgm:spPr bwMode="auto"/>
    </dgm:pt>
    <dgm:pt modelId="{A3A5C71F-9426-469C-B165-2481B452AEF4}" type="pres">
      <dgm:prSet presAssocID="{9758F4DD-7EDC-41DB-83B4-434DC94D297F}" presName="rect3" presStyleLbl="alignAcc1" presStyleIdx="2" presStyleCnt="5"/>
      <dgm:spPr bwMode="auto"/>
    </dgm:pt>
    <dgm:pt modelId="{574E6C48-EA79-4CF2-9049-5C632B6C571A}" type="pres">
      <dgm:prSet presAssocID="{490248DB-36A2-465D-B88F-22E665111B80}" presName="vertSpace4" presStyleLbl="node1" presStyleIdx="2" presStyleCnt="5"/>
      <dgm:spPr bwMode="auto"/>
    </dgm:pt>
    <dgm:pt modelId="{809EFD83-76DC-490F-BF40-83E9829DD6D8}" type="pres">
      <dgm:prSet presAssocID="{490248DB-36A2-465D-B88F-22E665111B80}" presName="circle4" presStyleLbl="node1" presStyleIdx="3" presStyleCnt="5"/>
      <dgm:spPr bwMode="auto"/>
    </dgm:pt>
    <dgm:pt modelId="{9CD2442A-C7D6-4CAA-BDA3-30920BD337B1}" type="pres">
      <dgm:prSet presAssocID="{490248DB-36A2-465D-B88F-22E665111B80}" presName="rect4" presStyleLbl="alignAcc1" presStyleIdx="3" presStyleCnt="5"/>
      <dgm:spPr bwMode="auto"/>
    </dgm:pt>
    <dgm:pt modelId="{5B490A02-1390-4CF1-82C0-410847FB5D8B}" type="pres">
      <dgm:prSet presAssocID="{265EA0CE-D81D-42F1-9912-219E6A58799A}" presName="vertSpace5" presStyleLbl="node1" presStyleIdx="3" presStyleCnt="5"/>
      <dgm:spPr bwMode="auto"/>
    </dgm:pt>
    <dgm:pt modelId="{4745F646-D17B-42A8-872A-0904749F296F}" type="pres">
      <dgm:prSet presAssocID="{265EA0CE-D81D-42F1-9912-219E6A58799A}" presName="circle5" presStyleLbl="node1" presStyleIdx="4" presStyleCnt="5"/>
      <dgm:spPr bwMode="auto"/>
    </dgm:pt>
    <dgm:pt modelId="{062479F6-83C2-407E-B894-2F6B6CA07FCB}" type="pres">
      <dgm:prSet presAssocID="{265EA0CE-D81D-42F1-9912-219E6A58799A}" presName="rect5" presStyleLbl="alignAcc1" presStyleIdx="4" presStyleCnt="5"/>
      <dgm:spPr bwMode="auto"/>
    </dgm:pt>
    <dgm:pt modelId="{587AD192-5DF5-445B-8C5F-B10B16D1A38C}" type="pres">
      <dgm:prSet presAssocID="{A6A9E1E2-E47B-428D-84D7-2112128D1E8E}" presName="rect1ParTx" presStyleLbl="alignAcc1" presStyleIdx="4" presStyleCnt="5">
        <dgm:presLayoutVars>
          <dgm:chMax val="1"/>
          <dgm:bulletEnabled val="1"/>
        </dgm:presLayoutVars>
      </dgm:prSet>
      <dgm:spPr bwMode="auto"/>
    </dgm:pt>
    <dgm:pt modelId="{70C52353-4966-44D4-ABDC-900DFF50E84F}" type="pres">
      <dgm:prSet presAssocID="{A6A9E1E2-E47B-428D-84D7-2112128D1E8E}" presName="rect1ChTx" presStyleLbl="alignAcc1" presStyleIdx="4" presStyleCnt="5">
        <dgm:presLayoutVars>
          <dgm:bulletEnabled val="1"/>
        </dgm:presLayoutVars>
      </dgm:prSet>
      <dgm:spPr bwMode="auto"/>
    </dgm:pt>
    <dgm:pt modelId="{46C7CB24-F084-4DBD-8F04-A9EE084BCC07}" type="pres">
      <dgm:prSet presAssocID="{6EB87A82-D3AC-41F3-BB55-8CC80503E852}" presName="rect2ParTx" presStyleLbl="alignAcc1" presStyleIdx="4" presStyleCnt="5">
        <dgm:presLayoutVars>
          <dgm:chMax val="1"/>
          <dgm:bulletEnabled val="1"/>
        </dgm:presLayoutVars>
      </dgm:prSet>
      <dgm:spPr bwMode="auto"/>
    </dgm:pt>
    <dgm:pt modelId="{13B85A81-5D7C-4507-A0B4-41FDC1EBDE31}" type="pres">
      <dgm:prSet presAssocID="{6EB87A82-D3AC-41F3-BB55-8CC80503E852}" presName="rect2ChTx" presStyleLbl="alignAcc1" presStyleIdx="4" presStyleCnt="5">
        <dgm:presLayoutVars>
          <dgm:bulletEnabled val="1"/>
        </dgm:presLayoutVars>
      </dgm:prSet>
      <dgm:spPr bwMode="auto"/>
    </dgm:pt>
    <dgm:pt modelId="{84EC57A9-66B2-4518-A886-7DAFB5A3CB05}" type="pres">
      <dgm:prSet presAssocID="{9758F4DD-7EDC-41DB-83B4-434DC94D297F}" presName="rect3ParTx" presStyleLbl="alignAcc1" presStyleIdx="4" presStyleCnt="5">
        <dgm:presLayoutVars>
          <dgm:chMax val="1"/>
          <dgm:bulletEnabled val="1"/>
        </dgm:presLayoutVars>
      </dgm:prSet>
      <dgm:spPr bwMode="auto"/>
    </dgm:pt>
    <dgm:pt modelId="{CB16A804-4327-44E8-B2E1-DA353E685129}" type="pres">
      <dgm:prSet presAssocID="{9758F4DD-7EDC-41DB-83B4-434DC94D297F}" presName="rect3ChTx" presStyleLbl="alignAcc1" presStyleIdx="4" presStyleCnt="5">
        <dgm:presLayoutVars>
          <dgm:bulletEnabled val="1"/>
        </dgm:presLayoutVars>
      </dgm:prSet>
      <dgm:spPr bwMode="auto"/>
    </dgm:pt>
    <dgm:pt modelId="{10FA9D31-6CD1-4A89-B9A7-474E07AEECC0}" type="pres">
      <dgm:prSet presAssocID="{490248DB-36A2-465D-B88F-22E665111B80}" presName="rect4ParTx" presStyleLbl="alignAcc1" presStyleIdx="4" presStyleCnt="5">
        <dgm:presLayoutVars>
          <dgm:chMax val="1"/>
          <dgm:bulletEnabled val="1"/>
        </dgm:presLayoutVars>
      </dgm:prSet>
      <dgm:spPr bwMode="auto"/>
    </dgm:pt>
    <dgm:pt modelId="{4E3297D0-8961-4A1E-B7DF-DC6883E696EA}" type="pres">
      <dgm:prSet presAssocID="{490248DB-36A2-465D-B88F-22E665111B80}" presName="rect4ChTx" presStyleLbl="alignAcc1" presStyleIdx="4" presStyleCnt="5">
        <dgm:presLayoutVars>
          <dgm:bulletEnabled val="1"/>
        </dgm:presLayoutVars>
      </dgm:prSet>
      <dgm:spPr bwMode="auto"/>
    </dgm:pt>
    <dgm:pt modelId="{235D5658-1E27-4B80-B99D-808F879A4B3A}" type="pres">
      <dgm:prSet presAssocID="{265EA0CE-D81D-42F1-9912-219E6A58799A}" presName="rect5ParTx" presStyleLbl="alignAcc1" presStyleIdx="4" presStyleCnt="5">
        <dgm:presLayoutVars>
          <dgm:chMax val="1"/>
          <dgm:bulletEnabled val="1"/>
        </dgm:presLayoutVars>
      </dgm:prSet>
      <dgm:spPr bwMode="auto"/>
    </dgm:pt>
    <dgm:pt modelId="{0D304A0C-6057-4378-BE30-EE2770C52AD7}" type="pres">
      <dgm:prSet presAssocID="{265EA0CE-D81D-42F1-9912-219E6A58799A}" presName="rect5ChTx" presStyleLbl="alignAcc1" presStyleIdx="4" presStyleCnt="5">
        <dgm:presLayoutVars>
          <dgm:bulletEnabled val="1"/>
        </dgm:presLayoutVars>
      </dgm:prSet>
      <dgm:spPr bwMode="auto"/>
    </dgm:pt>
  </dgm:ptLst>
  <dgm:cxnLst>
    <dgm:cxn modelId="{28801701-F674-4E46-853E-70B7B2A7A076}" type="presOf" srcId="{6EB87A82-D3AC-41F3-BB55-8CC80503E852}" destId="{EFE73C2C-BB71-4EF3-9EDC-93BB114049BA}" srcOrd="0" destOrd="0" presId="urn:microsoft.com/office/officeart/2005/8/layout/target3#3"/>
    <dgm:cxn modelId="{864A6706-BFBF-45FA-80C3-310E22124107}" type="presOf" srcId="{A6A9E1E2-E47B-428D-84D7-2112128D1E8E}" destId="{587AD192-5DF5-445B-8C5F-B10B16D1A38C}" srcOrd="1" destOrd="0" presId="urn:microsoft.com/office/officeart/2005/8/layout/target3#3"/>
    <dgm:cxn modelId="{0C8F7E06-333F-4969-B9DC-9D99840D90CC}" srcId="{A6A9E1E2-E47B-428D-84D7-2112128D1E8E}" destId="{4310DE66-AABB-4EE5-B81A-E7B44038D238}" srcOrd="0" destOrd="0" parTransId="{DF28B36E-D7FA-44AF-AE79-054606AF3652}" sibTransId="{DF15C7E6-5184-4437-B44E-06A41BF39564}"/>
    <dgm:cxn modelId="{3F3E2F0A-D445-4F06-9DA0-EDBF37AC0BBF}" type="presOf" srcId="{9758F4DD-7EDC-41DB-83B4-434DC94D297F}" destId="{84EC57A9-66B2-4518-A886-7DAFB5A3CB05}" srcOrd="1" destOrd="0" presId="urn:microsoft.com/office/officeart/2005/8/layout/target3#3"/>
    <dgm:cxn modelId="{9CA5EB0C-5668-4ACD-8081-8E68FB0414AE}" type="presOf" srcId="{490248DB-36A2-465D-B88F-22E665111B80}" destId="{10FA9D31-6CD1-4A89-B9A7-474E07AEECC0}" srcOrd="1" destOrd="0" presId="urn:microsoft.com/office/officeart/2005/8/layout/target3#3"/>
    <dgm:cxn modelId="{C8852D14-9C89-4C5F-B6AC-C90671477752}" type="presOf" srcId="{1BC89C58-48D7-4D0F-AB95-1B62A43DDC09}" destId="{CB16A804-4327-44E8-B2E1-DA353E685129}" srcOrd="0" destOrd="0" presId="urn:microsoft.com/office/officeart/2005/8/layout/target3#3"/>
    <dgm:cxn modelId="{EC6DF615-AEF5-4C53-980E-DFC5BC790FA2}" type="presOf" srcId="{4310DE66-AABB-4EE5-B81A-E7B44038D238}" destId="{70C52353-4966-44D4-ABDC-900DFF50E84F}" srcOrd="0" destOrd="0" presId="urn:microsoft.com/office/officeart/2005/8/layout/target3#3"/>
    <dgm:cxn modelId="{1E81FD1C-D52F-4368-8A1F-B97DCC443C20}" type="presOf" srcId="{E2102478-1B31-44F0-86CD-8CD482B47AE2}" destId="{13B85A81-5D7C-4507-A0B4-41FDC1EBDE31}" srcOrd="0" destOrd="0" presId="urn:microsoft.com/office/officeart/2005/8/layout/target3#3"/>
    <dgm:cxn modelId="{1CE15E1D-F499-48F3-8BBD-1CFC08A7FFEE}" srcId="{8E265A72-E5F0-4D9E-9320-A857053536E8}" destId="{9758F4DD-7EDC-41DB-83B4-434DC94D297F}" srcOrd="2" destOrd="0" parTransId="{D0239038-191D-43F7-B67E-A09E6F62B9B5}" sibTransId="{82A5655F-9FDB-4ABC-A688-7384243F2E0C}"/>
    <dgm:cxn modelId="{5D29971D-CC83-4EE5-851D-49FF98330773}" srcId="{6EB87A82-D3AC-41F3-BB55-8CC80503E852}" destId="{63C3F5A6-747A-45DE-AC20-5016DCBF50D8}" srcOrd="2" destOrd="0" parTransId="{1D3EE1FD-8252-4F17-8F83-52CDD41D1D34}" sibTransId="{1361B91A-9B8E-4A6F-96D2-82BF5D8ADD3C}"/>
    <dgm:cxn modelId="{AD3DA538-BCD2-4CD2-9E60-7855E2E9FF10}" srcId="{8E265A72-E5F0-4D9E-9320-A857053536E8}" destId="{6EB87A82-D3AC-41F3-BB55-8CC80503E852}" srcOrd="1" destOrd="0" parTransId="{8EBCF3B2-DAAF-408E-9FE2-B70C06227E97}" sibTransId="{0480BCF5-039C-436F-8C08-84FBA5555517}"/>
    <dgm:cxn modelId="{8C8C8040-187F-4CC5-845C-60EE04DC1E49}" srcId="{A6A9E1E2-E47B-428D-84D7-2112128D1E8E}" destId="{B4E2501E-301C-4B52-95DF-BA27B0DE13B5}" srcOrd="1" destOrd="0" parTransId="{C7E0289E-69FD-4222-9CC2-363D1D227138}" sibTransId="{AA0490AB-6519-4B38-B5DC-45E1819F6442}"/>
    <dgm:cxn modelId="{E4035241-8336-4EAA-BAAE-248C01C14031}" srcId="{8E265A72-E5F0-4D9E-9320-A857053536E8}" destId="{265EA0CE-D81D-42F1-9912-219E6A58799A}" srcOrd="4" destOrd="0" parTransId="{48EF0B9F-0C8F-4305-AE47-33C58DC33556}" sibTransId="{27907D01-BB76-4A10-A727-08DA6D7915B2}"/>
    <dgm:cxn modelId="{DC1FD162-4ACA-490D-A383-D117717C8E78}" type="presOf" srcId="{490248DB-36A2-465D-B88F-22E665111B80}" destId="{9CD2442A-C7D6-4CAA-BDA3-30920BD337B1}" srcOrd="0" destOrd="0" presId="urn:microsoft.com/office/officeart/2005/8/layout/target3#3"/>
    <dgm:cxn modelId="{69212764-879E-4BD8-B06B-70B40EF77551}" srcId="{6EB87A82-D3AC-41F3-BB55-8CC80503E852}" destId="{E2102478-1B31-44F0-86CD-8CD482B47AE2}" srcOrd="0" destOrd="0" parTransId="{6C6346D0-54E4-4E27-AD74-A967016093C6}" sibTransId="{8C49E6CF-5B4B-47B1-AA9A-4FBD27DBDE48}"/>
    <dgm:cxn modelId="{E5895145-4DEC-4114-8B7B-A1E132294E8F}" srcId="{9758F4DD-7EDC-41DB-83B4-434DC94D297F}" destId="{1BC89C58-48D7-4D0F-AB95-1B62A43DDC09}" srcOrd="0" destOrd="0" parTransId="{E404C0CC-0308-4E64-AD66-C4BE69A24EFA}" sibTransId="{F9A3EF94-1815-41D5-AB8C-5CA095119244}"/>
    <dgm:cxn modelId="{C4349B45-656E-4968-989B-555C371EB11F}" type="presOf" srcId="{6EB87A82-D3AC-41F3-BB55-8CC80503E852}" destId="{46C7CB24-F084-4DBD-8F04-A9EE084BCC07}" srcOrd="1" destOrd="0" presId="urn:microsoft.com/office/officeart/2005/8/layout/target3#3"/>
    <dgm:cxn modelId="{AD6E2B76-7D18-4853-A0FD-77D4879FC161}" type="presOf" srcId="{03F3099E-C24E-441B-B727-BBE8D2A05F48}" destId="{CB16A804-4327-44E8-B2E1-DA353E685129}" srcOrd="0" destOrd="1" presId="urn:microsoft.com/office/officeart/2005/8/layout/target3#3"/>
    <dgm:cxn modelId="{B6C3AE7C-B69C-4B67-BD72-41B7018CEADC}" type="presOf" srcId="{89D41868-68E0-4AFA-A7A9-EF08B4C9544A}" destId="{4E3297D0-8961-4A1E-B7DF-DC6883E696EA}" srcOrd="0" destOrd="0" presId="urn:microsoft.com/office/officeart/2005/8/layout/target3#3"/>
    <dgm:cxn modelId="{F0C66A86-627B-42E1-A96C-72198316C633}" srcId="{490248DB-36A2-465D-B88F-22E665111B80}" destId="{89D41868-68E0-4AFA-A7A9-EF08B4C9544A}" srcOrd="0" destOrd="0" parTransId="{E82091BD-6F80-4F31-A044-FAF5B752F861}" sibTransId="{B33C7118-FDD6-4193-A2ED-8692A1BA9929}"/>
    <dgm:cxn modelId="{E786F794-CCED-43CA-9E1E-18A7F05AC0AB}" type="presOf" srcId="{B4E2501E-301C-4B52-95DF-BA27B0DE13B5}" destId="{70C52353-4966-44D4-ABDC-900DFF50E84F}" srcOrd="0" destOrd="1" presId="urn:microsoft.com/office/officeart/2005/8/layout/target3#3"/>
    <dgm:cxn modelId="{63647BA5-FA76-456E-B5F3-E56F8B018DD0}" type="presOf" srcId="{8E265A72-E5F0-4D9E-9320-A857053536E8}" destId="{35BC479C-AA7C-4644-B76C-E93CD602A524}" srcOrd="0" destOrd="0" presId="urn:microsoft.com/office/officeart/2005/8/layout/target3#3"/>
    <dgm:cxn modelId="{116D3DAB-010E-4779-92DB-2938E6A662A9}" type="presOf" srcId="{7C5FA02A-34D7-4BDF-BE83-22E1EFF16685}" destId="{0D304A0C-6057-4378-BE30-EE2770C52AD7}" srcOrd="0" destOrd="0" presId="urn:microsoft.com/office/officeart/2005/8/layout/target3#3"/>
    <dgm:cxn modelId="{5BEB89AD-BEC6-405A-84CC-7B009CFFC3BC}" srcId="{265EA0CE-D81D-42F1-9912-219E6A58799A}" destId="{7C5FA02A-34D7-4BDF-BE83-22E1EFF16685}" srcOrd="0" destOrd="0" parTransId="{C6F8C9E2-A608-4566-A3C4-8C93E7F58019}" sibTransId="{A936E4E5-AB6E-4629-8F59-232570690DC4}"/>
    <dgm:cxn modelId="{3430E8AE-7802-4703-803B-C0B5C4E7C8FF}" srcId="{9758F4DD-7EDC-41DB-83B4-434DC94D297F}" destId="{03F3099E-C24E-441B-B727-BBE8D2A05F48}" srcOrd="1" destOrd="0" parTransId="{F9D5385F-7F1A-415D-ADA5-BA69BC44B487}" sibTransId="{5F610B34-07A8-4551-B2B7-033582A5B0B5}"/>
    <dgm:cxn modelId="{C009B8BC-077B-40CD-9099-695E4EC8CAB6}" type="presOf" srcId="{63C3F5A6-747A-45DE-AC20-5016DCBF50D8}" destId="{13B85A81-5D7C-4507-A0B4-41FDC1EBDE31}" srcOrd="0" destOrd="2" presId="urn:microsoft.com/office/officeart/2005/8/layout/target3#3"/>
    <dgm:cxn modelId="{886E96BE-88AE-4F1A-A930-CD9D8E88E0FF}" type="presOf" srcId="{BF041D1B-91B4-432F-B233-0F9BED52CF5B}" destId="{13B85A81-5D7C-4507-A0B4-41FDC1EBDE31}" srcOrd="0" destOrd="1" presId="urn:microsoft.com/office/officeart/2005/8/layout/target3#3"/>
    <dgm:cxn modelId="{4077A7C0-B7FE-42CF-AA78-B2E0FF3C8233}" srcId="{6EB87A82-D3AC-41F3-BB55-8CC80503E852}" destId="{BF041D1B-91B4-432F-B233-0F9BED52CF5B}" srcOrd="1" destOrd="0" parTransId="{4EE03393-7DEA-4EC9-923A-46F092D4875A}" sibTransId="{C7E5DF63-376F-4AB8-B28B-38FD045C9194}"/>
    <dgm:cxn modelId="{618813CF-62F3-45E9-BAC9-634D57728F43}" type="presOf" srcId="{265EA0CE-D81D-42F1-9912-219E6A58799A}" destId="{235D5658-1E27-4B80-B99D-808F879A4B3A}" srcOrd="1" destOrd="0" presId="urn:microsoft.com/office/officeart/2005/8/layout/target3#3"/>
    <dgm:cxn modelId="{196294D9-8615-4324-8C02-F08DC6D2213B}" type="presOf" srcId="{A6A9E1E2-E47B-428D-84D7-2112128D1E8E}" destId="{ADBE7A86-339A-4527-B04F-5D904AB6FD66}" srcOrd="0" destOrd="0" presId="urn:microsoft.com/office/officeart/2005/8/layout/target3#3"/>
    <dgm:cxn modelId="{54D7FDF0-09AE-4F58-91EF-4D7AC0E149BA}" srcId="{8E265A72-E5F0-4D9E-9320-A857053536E8}" destId="{490248DB-36A2-465D-B88F-22E665111B80}" srcOrd="3" destOrd="0" parTransId="{2650EC67-1AD4-459C-BBD8-1653D6C97AB7}" sibTransId="{629336F0-7C2F-421C-A695-59DCAC73AC0B}"/>
    <dgm:cxn modelId="{C9D5BDF2-1732-4CB5-B0E5-7D685B6B2755}" srcId="{8E265A72-E5F0-4D9E-9320-A857053536E8}" destId="{A6A9E1E2-E47B-428D-84D7-2112128D1E8E}" srcOrd="0" destOrd="0" parTransId="{BCF79723-14F8-461A-A209-287B8B9DA2D4}" sibTransId="{A74FC6FA-C4E6-4855-8D0B-5685B189E207}"/>
    <dgm:cxn modelId="{B47F56F7-C72F-4CEB-8CC8-EBBFC9A27955}" type="presOf" srcId="{9758F4DD-7EDC-41DB-83B4-434DC94D297F}" destId="{A3A5C71F-9426-469C-B165-2481B452AEF4}" srcOrd="0" destOrd="0" presId="urn:microsoft.com/office/officeart/2005/8/layout/target3#3"/>
    <dgm:cxn modelId="{EADA13FC-068C-49F9-A683-964F1CB91006}" type="presOf" srcId="{265EA0CE-D81D-42F1-9912-219E6A58799A}" destId="{062479F6-83C2-407E-B894-2F6B6CA07FCB}" srcOrd="0" destOrd="0" presId="urn:microsoft.com/office/officeart/2005/8/layout/target3#3"/>
    <dgm:cxn modelId="{A5C81B5A-FCFE-466E-94D0-776360A9E76B}" type="presParOf" srcId="{35BC479C-AA7C-4644-B76C-E93CD602A524}" destId="{A25BDDA7-238F-4084-9441-A64FF6174F45}" srcOrd="0" destOrd="0" presId="urn:microsoft.com/office/officeart/2005/8/layout/target3#3"/>
    <dgm:cxn modelId="{0D0F2B59-9B9A-49BF-A189-8123DD751160}" type="presParOf" srcId="{35BC479C-AA7C-4644-B76C-E93CD602A524}" destId="{0C8EFD5E-0B42-448B-B920-0E0A94B2258E}" srcOrd="1" destOrd="0" presId="urn:microsoft.com/office/officeart/2005/8/layout/target3#3"/>
    <dgm:cxn modelId="{AC4E8296-8B66-4A9C-BE84-5F59543F55FC}" type="presParOf" srcId="{35BC479C-AA7C-4644-B76C-E93CD602A524}" destId="{ADBE7A86-339A-4527-B04F-5D904AB6FD66}" srcOrd="2" destOrd="0" presId="urn:microsoft.com/office/officeart/2005/8/layout/target3#3"/>
    <dgm:cxn modelId="{274610AE-0C13-41E7-AA35-5D17E640DADE}" type="presParOf" srcId="{35BC479C-AA7C-4644-B76C-E93CD602A524}" destId="{EC4985A9-AE32-4B1D-9853-2D74DFEFC9F3}" srcOrd="3" destOrd="0" presId="urn:microsoft.com/office/officeart/2005/8/layout/target3#3"/>
    <dgm:cxn modelId="{3A49C589-4A16-4EE3-860D-8E7F4595A312}" type="presParOf" srcId="{35BC479C-AA7C-4644-B76C-E93CD602A524}" destId="{BF53AEAD-7C3C-4049-B3D2-286ECDC4977F}" srcOrd="4" destOrd="0" presId="urn:microsoft.com/office/officeart/2005/8/layout/target3#3"/>
    <dgm:cxn modelId="{6902AA40-8192-48F9-A5AF-8B9376679CBC}" type="presParOf" srcId="{35BC479C-AA7C-4644-B76C-E93CD602A524}" destId="{EFE73C2C-BB71-4EF3-9EDC-93BB114049BA}" srcOrd="5" destOrd="0" presId="urn:microsoft.com/office/officeart/2005/8/layout/target3#3"/>
    <dgm:cxn modelId="{FB162D73-74A1-4D05-A81E-F092B95B9155}" type="presParOf" srcId="{35BC479C-AA7C-4644-B76C-E93CD602A524}" destId="{8ABE6769-946C-4D67-BEA1-E2F7E3374300}" srcOrd="6" destOrd="0" presId="urn:microsoft.com/office/officeart/2005/8/layout/target3#3"/>
    <dgm:cxn modelId="{DE8EDE50-C0DE-4305-B90B-72A9DB5CBF17}" type="presParOf" srcId="{35BC479C-AA7C-4644-B76C-E93CD602A524}" destId="{C69E6412-2017-4A5E-A6A8-CCD7F51AE80C}" srcOrd="7" destOrd="0" presId="urn:microsoft.com/office/officeart/2005/8/layout/target3#3"/>
    <dgm:cxn modelId="{714294FA-086C-4DC2-9D93-2D13185C6ADD}" type="presParOf" srcId="{35BC479C-AA7C-4644-B76C-E93CD602A524}" destId="{A3A5C71F-9426-469C-B165-2481B452AEF4}" srcOrd="8" destOrd="0" presId="urn:microsoft.com/office/officeart/2005/8/layout/target3#3"/>
    <dgm:cxn modelId="{7A170151-6797-4E5E-99FC-1913B6EC91A8}" type="presParOf" srcId="{35BC479C-AA7C-4644-B76C-E93CD602A524}" destId="{574E6C48-EA79-4CF2-9049-5C632B6C571A}" srcOrd="9" destOrd="0" presId="urn:microsoft.com/office/officeart/2005/8/layout/target3#3"/>
    <dgm:cxn modelId="{AEFAC173-3147-4229-89FB-F965C2A1D5D4}" type="presParOf" srcId="{35BC479C-AA7C-4644-B76C-E93CD602A524}" destId="{809EFD83-76DC-490F-BF40-83E9829DD6D8}" srcOrd="10" destOrd="0" presId="urn:microsoft.com/office/officeart/2005/8/layout/target3#3"/>
    <dgm:cxn modelId="{6578730D-EC34-44B2-8EC5-EBC3CDE62CA7}" type="presParOf" srcId="{35BC479C-AA7C-4644-B76C-E93CD602A524}" destId="{9CD2442A-C7D6-4CAA-BDA3-30920BD337B1}" srcOrd="11" destOrd="0" presId="urn:microsoft.com/office/officeart/2005/8/layout/target3#3"/>
    <dgm:cxn modelId="{8B2CF980-DCCF-4DC3-A8E9-B7502CF1F022}" type="presParOf" srcId="{35BC479C-AA7C-4644-B76C-E93CD602A524}" destId="{5B490A02-1390-4CF1-82C0-410847FB5D8B}" srcOrd="12" destOrd="0" presId="urn:microsoft.com/office/officeart/2005/8/layout/target3#3"/>
    <dgm:cxn modelId="{1D9D1A5B-944C-4EB9-8AF2-648CCD1B5540}" type="presParOf" srcId="{35BC479C-AA7C-4644-B76C-E93CD602A524}" destId="{4745F646-D17B-42A8-872A-0904749F296F}" srcOrd="13" destOrd="0" presId="urn:microsoft.com/office/officeart/2005/8/layout/target3#3"/>
    <dgm:cxn modelId="{FA961339-49D9-4688-9AA8-65EC3FAF23D9}" type="presParOf" srcId="{35BC479C-AA7C-4644-B76C-E93CD602A524}" destId="{062479F6-83C2-407E-B894-2F6B6CA07FCB}" srcOrd="14" destOrd="0" presId="urn:microsoft.com/office/officeart/2005/8/layout/target3#3"/>
    <dgm:cxn modelId="{C6F6BD6E-49F6-450A-AC91-433C5123AA2D}" type="presParOf" srcId="{35BC479C-AA7C-4644-B76C-E93CD602A524}" destId="{587AD192-5DF5-445B-8C5F-B10B16D1A38C}" srcOrd="15" destOrd="0" presId="urn:microsoft.com/office/officeart/2005/8/layout/target3#3"/>
    <dgm:cxn modelId="{99D40086-B579-40D9-8D60-F5224B4AC23E}" type="presParOf" srcId="{35BC479C-AA7C-4644-B76C-E93CD602A524}" destId="{70C52353-4966-44D4-ABDC-900DFF50E84F}" srcOrd="16" destOrd="0" presId="urn:microsoft.com/office/officeart/2005/8/layout/target3#3"/>
    <dgm:cxn modelId="{4B282C2A-4345-4E72-AEBC-A3F61D36BAD0}" type="presParOf" srcId="{35BC479C-AA7C-4644-B76C-E93CD602A524}" destId="{46C7CB24-F084-4DBD-8F04-A9EE084BCC07}" srcOrd="17" destOrd="0" presId="urn:microsoft.com/office/officeart/2005/8/layout/target3#3"/>
    <dgm:cxn modelId="{987C9235-3F85-43AA-B2A3-4DB5A451C35E}" type="presParOf" srcId="{35BC479C-AA7C-4644-B76C-E93CD602A524}" destId="{13B85A81-5D7C-4507-A0B4-41FDC1EBDE31}" srcOrd="18" destOrd="0" presId="urn:microsoft.com/office/officeart/2005/8/layout/target3#3"/>
    <dgm:cxn modelId="{CE84A75D-F613-4F90-B0A6-F5280A016F53}" type="presParOf" srcId="{35BC479C-AA7C-4644-B76C-E93CD602A524}" destId="{84EC57A9-66B2-4518-A886-7DAFB5A3CB05}" srcOrd="19" destOrd="0" presId="urn:microsoft.com/office/officeart/2005/8/layout/target3#3"/>
    <dgm:cxn modelId="{6068640A-3697-4956-915F-7E4AB2A58090}" type="presParOf" srcId="{35BC479C-AA7C-4644-B76C-E93CD602A524}" destId="{CB16A804-4327-44E8-B2E1-DA353E685129}" srcOrd="20" destOrd="0" presId="urn:microsoft.com/office/officeart/2005/8/layout/target3#3"/>
    <dgm:cxn modelId="{6B89B94D-0766-452D-A0A9-9B29629982DA}" type="presParOf" srcId="{35BC479C-AA7C-4644-B76C-E93CD602A524}" destId="{10FA9D31-6CD1-4A89-B9A7-474E07AEECC0}" srcOrd="21" destOrd="0" presId="urn:microsoft.com/office/officeart/2005/8/layout/target3#3"/>
    <dgm:cxn modelId="{D91C8687-5779-4B99-8684-2FA6E461FA66}" type="presParOf" srcId="{35BC479C-AA7C-4644-B76C-E93CD602A524}" destId="{4E3297D0-8961-4A1E-B7DF-DC6883E696EA}" srcOrd="22" destOrd="0" presId="urn:microsoft.com/office/officeart/2005/8/layout/target3#3"/>
    <dgm:cxn modelId="{93D4FF53-BFC5-4C3F-BD4D-634CA50610DA}" type="presParOf" srcId="{35BC479C-AA7C-4644-B76C-E93CD602A524}" destId="{235D5658-1E27-4B80-B99D-808F879A4B3A}" srcOrd="23" destOrd="0" presId="urn:microsoft.com/office/officeart/2005/8/layout/target3#3"/>
    <dgm:cxn modelId="{C691042A-9A5A-4494-AF18-55978CAA8274}" type="presParOf" srcId="{35BC479C-AA7C-4644-B76C-E93CD602A524}" destId="{0D304A0C-6057-4378-BE30-EE2770C52AD7}" srcOrd="24" destOrd="0" presId="urn:microsoft.com/office/officeart/2005/8/layout/targe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65A72-E5F0-4D9E-9320-A857053536E8}" type="doc">
      <dgm:prSet loTypeId="urn:microsoft.com/office/officeart/2005/8/layout/target3#4" loCatId="list" qsTypeId="urn:microsoft.com/office/officeart/2005/8/quickstyle/simple1" qsCatId="simple" csTypeId="urn:microsoft.com/office/officeart/2005/8/colors/colorful2" csCatId="colorful" phldr="1"/>
      <dgm:spPr bwMode="auto"/>
      <dgm:t>
        <a:bodyPr/>
        <a:lstStyle/>
        <a:p>
          <a:pPr>
            <a:defRPr/>
          </a:pPr>
          <a:endParaRPr lang="de-DE"/>
        </a:p>
      </dgm:t>
    </dgm:pt>
    <dgm:pt modelId="{A6A9E1E2-E47B-428D-84D7-2112128D1E8E}">
      <dgm:prSet phldrT="[Text]"/>
      <dgm:spPr bwMode="auto"/>
      <dgm:t>
        <a:bodyPr/>
        <a:lstStyle/>
        <a:p>
          <a:pPr>
            <a:defRPr/>
          </a:pPr>
          <a:r>
            <a:rPr lang="de-DE"/>
            <a:t>weiterer gesellschaftlicher Horizont</a:t>
          </a:r>
        </a:p>
      </dgm:t>
    </dgm:pt>
    <dgm:pt modelId="{BCF79723-14F8-461A-A209-287B8B9DA2D4}" type="parTrans" cxnId="{C9D5BDF2-1732-4CB5-B0E5-7D685B6B2755}">
      <dgm:prSet/>
      <dgm:spPr bwMode="auto"/>
      <dgm:t>
        <a:bodyPr/>
        <a:lstStyle/>
        <a:p>
          <a:pPr>
            <a:defRPr/>
          </a:pPr>
          <a:endParaRPr lang="de-DE"/>
        </a:p>
      </dgm:t>
    </dgm:pt>
    <dgm:pt modelId="{A74FC6FA-C4E6-4855-8D0B-5685B189E207}" type="sibTrans" cxnId="{C9D5BDF2-1732-4CB5-B0E5-7D685B6B2755}">
      <dgm:prSet/>
      <dgm:spPr bwMode="auto"/>
      <dgm:t>
        <a:bodyPr/>
        <a:lstStyle/>
        <a:p>
          <a:pPr>
            <a:defRPr/>
          </a:pPr>
          <a:endParaRPr lang="de-DE"/>
        </a:p>
      </dgm:t>
    </dgm:pt>
    <dgm:pt modelId="{4310DE66-AABB-4EE5-B81A-E7B44038D238}">
      <dgm:prSet phldrT="[Text]"/>
      <dgm:spPr bwMode="auto"/>
      <dgm:t>
        <a:bodyPr/>
        <a:lstStyle/>
        <a:p>
          <a:pPr>
            <a:defRPr/>
          </a:pPr>
          <a:r>
            <a:rPr lang="de-DE"/>
            <a:t>Arbeit: Fachsprachen, Sprache am Arbeitsplatz</a:t>
          </a:r>
        </a:p>
      </dgm:t>
    </dgm:pt>
    <dgm:pt modelId="{DF28B36E-D7FA-44AF-AE79-054606AF3652}" type="parTrans" cxnId="{0C8F7E06-333F-4969-B9DC-9D99840D90CC}">
      <dgm:prSet/>
      <dgm:spPr bwMode="auto"/>
      <dgm:t>
        <a:bodyPr/>
        <a:lstStyle/>
        <a:p>
          <a:pPr>
            <a:defRPr/>
          </a:pPr>
          <a:endParaRPr lang="de-DE"/>
        </a:p>
      </dgm:t>
    </dgm:pt>
    <dgm:pt modelId="{DF15C7E6-5184-4437-B44E-06A41BF39564}" type="sibTrans" cxnId="{0C8F7E06-333F-4969-B9DC-9D99840D90CC}">
      <dgm:prSet/>
      <dgm:spPr bwMode="auto"/>
      <dgm:t>
        <a:bodyPr/>
        <a:lstStyle/>
        <a:p>
          <a:pPr>
            <a:defRPr/>
          </a:pPr>
          <a:endParaRPr lang="de-DE"/>
        </a:p>
      </dgm:t>
    </dgm:pt>
    <dgm:pt modelId="{B4E2501E-301C-4B52-95DF-BA27B0DE13B5}">
      <dgm:prSet phldrT="[Text]"/>
      <dgm:spPr bwMode="auto"/>
      <dgm:t>
        <a:bodyPr/>
        <a:lstStyle/>
        <a:p>
          <a:pPr>
            <a:defRPr/>
          </a:pPr>
          <a:r>
            <a:rPr lang="de-DE"/>
            <a:t>Tertiärbildung: akademische Texte, Fachsprachen</a:t>
          </a:r>
        </a:p>
      </dgm:t>
    </dgm:pt>
    <dgm:pt modelId="{C7E0289E-69FD-4222-9CC2-363D1D227138}" type="parTrans" cxnId="{8C8C8040-187F-4CC5-845C-60EE04DC1E49}">
      <dgm:prSet/>
      <dgm:spPr bwMode="auto"/>
      <dgm:t>
        <a:bodyPr/>
        <a:lstStyle/>
        <a:p>
          <a:pPr>
            <a:defRPr/>
          </a:pPr>
          <a:endParaRPr lang="de-DE"/>
        </a:p>
      </dgm:t>
    </dgm:pt>
    <dgm:pt modelId="{AA0490AB-6519-4B38-B5DC-45E1819F6442}" type="sibTrans" cxnId="{8C8C8040-187F-4CC5-845C-60EE04DC1E49}">
      <dgm:prSet/>
      <dgm:spPr bwMode="auto"/>
      <dgm:t>
        <a:bodyPr/>
        <a:lstStyle/>
        <a:p>
          <a:pPr>
            <a:defRPr/>
          </a:pPr>
          <a:endParaRPr lang="de-DE"/>
        </a:p>
      </dgm:t>
    </dgm:pt>
    <dgm:pt modelId="{6EB87A82-D3AC-41F3-BB55-8CC80503E852}">
      <dgm:prSet phldrT="[Text]"/>
      <dgm:spPr bwMode="auto"/>
      <dgm:t>
        <a:bodyPr/>
        <a:lstStyle/>
        <a:p>
          <a:pPr>
            <a:defRPr/>
          </a:pPr>
          <a:r>
            <a:rPr lang="de-DE"/>
            <a:t>Schule</a:t>
          </a:r>
        </a:p>
      </dgm:t>
    </dgm:pt>
    <dgm:pt modelId="{8EBCF3B2-DAAF-408E-9FE2-B70C06227E97}" type="parTrans" cxnId="{AD3DA538-BCD2-4CD2-9E60-7855E2E9FF10}">
      <dgm:prSet/>
      <dgm:spPr bwMode="auto"/>
      <dgm:t>
        <a:bodyPr/>
        <a:lstStyle/>
        <a:p>
          <a:pPr>
            <a:defRPr/>
          </a:pPr>
          <a:endParaRPr lang="de-DE"/>
        </a:p>
      </dgm:t>
    </dgm:pt>
    <dgm:pt modelId="{0480BCF5-039C-436F-8C08-84FBA5555517}" type="sibTrans" cxnId="{AD3DA538-BCD2-4CD2-9E60-7855E2E9FF10}">
      <dgm:prSet/>
      <dgm:spPr bwMode="auto"/>
      <dgm:t>
        <a:bodyPr/>
        <a:lstStyle/>
        <a:p>
          <a:pPr>
            <a:defRPr/>
          </a:pPr>
          <a:endParaRPr lang="de-DE"/>
        </a:p>
      </dgm:t>
    </dgm:pt>
    <dgm:pt modelId="{BF041D1B-91B4-432F-B233-0F9BED52CF5B}">
      <dgm:prSet phldrT="[Text]"/>
      <dgm:spPr bwMode="auto"/>
      <dgm:t>
        <a:bodyPr/>
        <a:lstStyle/>
        <a:p>
          <a:pPr>
            <a:defRPr/>
          </a:pPr>
          <a:r>
            <a:rPr lang="de-DE"/>
            <a:t>formale Sprache (konzeptionelle Schriftlichkeit)</a:t>
          </a:r>
        </a:p>
      </dgm:t>
    </dgm:pt>
    <dgm:pt modelId="{4EE03393-7DEA-4EC9-923A-46F092D4875A}" type="parTrans" cxnId="{4077A7C0-B7FE-42CF-AA78-B2E0FF3C8233}">
      <dgm:prSet/>
      <dgm:spPr bwMode="auto"/>
      <dgm:t>
        <a:bodyPr/>
        <a:lstStyle/>
        <a:p>
          <a:pPr>
            <a:defRPr/>
          </a:pPr>
          <a:endParaRPr lang="de-DE"/>
        </a:p>
      </dgm:t>
    </dgm:pt>
    <dgm:pt modelId="{C7E5DF63-376F-4AB8-B28B-38FD045C9194}" type="sibTrans" cxnId="{4077A7C0-B7FE-42CF-AA78-B2E0FF3C8233}">
      <dgm:prSet/>
      <dgm:spPr bwMode="auto"/>
      <dgm:t>
        <a:bodyPr/>
        <a:lstStyle/>
        <a:p>
          <a:pPr>
            <a:defRPr/>
          </a:pPr>
          <a:endParaRPr lang="de-DE"/>
        </a:p>
      </dgm:t>
    </dgm:pt>
    <dgm:pt modelId="{490248DB-36A2-465D-B88F-22E665111B80}">
      <dgm:prSet phldrT="[Text]"/>
      <dgm:spPr bwMode="auto"/>
      <dgm:t>
        <a:bodyPr/>
        <a:lstStyle/>
        <a:p>
          <a:pPr>
            <a:defRPr/>
          </a:pPr>
          <a:r>
            <a:rPr lang="de-DE" dirty="0"/>
            <a:t>Familie: Ich-Bildung</a:t>
          </a:r>
        </a:p>
      </dgm:t>
    </dgm:pt>
    <dgm:pt modelId="{2650EC67-1AD4-459C-BBD8-1653D6C97AB7}" type="parTrans" cxnId="{54D7FDF0-09AE-4F58-91EF-4D7AC0E149BA}">
      <dgm:prSet/>
      <dgm:spPr bwMode="auto"/>
      <dgm:t>
        <a:bodyPr/>
        <a:lstStyle/>
        <a:p>
          <a:pPr>
            <a:defRPr/>
          </a:pPr>
          <a:endParaRPr lang="de-DE"/>
        </a:p>
      </dgm:t>
    </dgm:pt>
    <dgm:pt modelId="{629336F0-7C2F-421C-A695-59DCAC73AC0B}" type="sibTrans" cxnId="{54D7FDF0-09AE-4F58-91EF-4D7AC0E149BA}">
      <dgm:prSet/>
      <dgm:spPr bwMode="auto"/>
      <dgm:t>
        <a:bodyPr/>
        <a:lstStyle/>
        <a:p>
          <a:pPr>
            <a:defRPr/>
          </a:pPr>
          <a:endParaRPr lang="de-DE"/>
        </a:p>
      </dgm:t>
    </dgm:pt>
    <dgm:pt modelId="{9758F4DD-7EDC-41DB-83B4-434DC94D297F}">
      <dgm:prSet phldrT="[Text]"/>
      <dgm:spPr bwMode="auto"/>
      <dgm:t>
        <a:bodyPr/>
        <a:lstStyle/>
        <a:p>
          <a:pPr>
            <a:defRPr/>
          </a:pPr>
          <a:r>
            <a:rPr lang="de-DE"/>
            <a:t>Peers</a:t>
          </a:r>
        </a:p>
      </dgm:t>
    </dgm:pt>
    <dgm:pt modelId="{D0239038-191D-43F7-B67E-A09E6F62B9B5}" type="parTrans" cxnId="{1CE15E1D-F499-48F3-8BBD-1CFC08A7FFEE}">
      <dgm:prSet/>
      <dgm:spPr bwMode="auto"/>
      <dgm:t>
        <a:bodyPr/>
        <a:lstStyle/>
        <a:p>
          <a:pPr>
            <a:defRPr/>
          </a:pPr>
          <a:endParaRPr lang="de-DE"/>
        </a:p>
      </dgm:t>
    </dgm:pt>
    <dgm:pt modelId="{82A5655F-9FDB-4ABC-A688-7384243F2E0C}" type="sibTrans" cxnId="{1CE15E1D-F499-48F3-8BBD-1CFC08A7FFEE}">
      <dgm:prSet/>
      <dgm:spPr bwMode="auto"/>
      <dgm:t>
        <a:bodyPr/>
        <a:lstStyle/>
        <a:p>
          <a:pPr>
            <a:defRPr/>
          </a:pPr>
          <a:endParaRPr lang="de-DE"/>
        </a:p>
      </dgm:t>
    </dgm:pt>
    <dgm:pt modelId="{265EA0CE-D81D-42F1-9912-219E6A58799A}">
      <dgm:prSet phldrT=""/>
      <dgm:spPr bwMode="auto"/>
      <dgm:t>
        <a:bodyPr/>
        <a:lstStyle/>
        <a:p>
          <a:pPr>
            <a:defRPr/>
          </a:pPr>
          <a:r>
            <a:rPr lang="de-DE"/>
            <a:t>Leib/organische Ausstattung</a:t>
          </a:r>
        </a:p>
      </dgm:t>
    </dgm:pt>
    <dgm:pt modelId="{48EF0B9F-0C8F-4305-AE47-33C58DC33556}" type="parTrans" cxnId="{E4035241-8336-4EAA-BAAE-248C01C14031}">
      <dgm:prSet/>
      <dgm:spPr bwMode="auto"/>
      <dgm:t>
        <a:bodyPr/>
        <a:lstStyle/>
        <a:p>
          <a:pPr>
            <a:defRPr/>
          </a:pPr>
          <a:endParaRPr lang="de-DE"/>
        </a:p>
      </dgm:t>
    </dgm:pt>
    <dgm:pt modelId="{27907D01-BB76-4A10-A727-08DA6D7915B2}" type="sibTrans" cxnId="{E4035241-8336-4EAA-BAAE-248C01C14031}">
      <dgm:prSet/>
      <dgm:spPr bwMode="auto"/>
      <dgm:t>
        <a:bodyPr/>
        <a:lstStyle/>
        <a:p>
          <a:pPr>
            <a:defRPr/>
          </a:pPr>
          <a:endParaRPr lang="de-DE"/>
        </a:p>
      </dgm:t>
    </dgm:pt>
    <dgm:pt modelId="{7C5FA02A-34D7-4BDF-BE83-22E1EFF16685}">
      <dgm:prSet phldrT=""/>
      <dgm:spPr bwMode="auto"/>
      <dgm:t>
        <a:bodyPr/>
        <a:lstStyle/>
        <a:p>
          <a:pPr>
            <a:defRPr/>
          </a:pPr>
          <a:r>
            <a:rPr lang="de-DE"/>
            <a:t>Sprachfähigkeit</a:t>
          </a:r>
        </a:p>
      </dgm:t>
    </dgm:pt>
    <dgm:pt modelId="{C6F8C9E2-A608-4566-A3C4-8C93E7F58019}" type="parTrans" cxnId="{5BEB89AD-BEC6-405A-84CC-7B009CFFC3BC}">
      <dgm:prSet/>
      <dgm:spPr bwMode="auto"/>
      <dgm:t>
        <a:bodyPr/>
        <a:lstStyle/>
        <a:p>
          <a:pPr>
            <a:defRPr/>
          </a:pPr>
          <a:endParaRPr lang="de-DE"/>
        </a:p>
      </dgm:t>
    </dgm:pt>
    <dgm:pt modelId="{A936E4E5-AB6E-4629-8F59-232570690DC4}" type="sibTrans" cxnId="{5BEB89AD-BEC6-405A-84CC-7B009CFFC3BC}">
      <dgm:prSet/>
      <dgm:spPr bwMode="auto"/>
      <dgm:t>
        <a:bodyPr/>
        <a:lstStyle/>
        <a:p>
          <a:pPr>
            <a:defRPr/>
          </a:pPr>
          <a:endParaRPr lang="de-DE"/>
        </a:p>
      </dgm:t>
    </dgm:pt>
    <dgm:pt modelId="{89D41868-68E0-4AFA-A7A9-EF08B4C9544A}">
      <dgm:prSet phldrT="[Text]"/>
      <dgm:spPr bwMode="auto"/>
      <dgm:t>
        <a:bodyPr/>
        <a:lstStyle/>
        <a:p>
          <a:pPr>
            <a:defRPr/>
          </a:pPr>
          <a:r>
            <a:rPr lang="de-DE"/>
            <a:t>Sozialisation: frühe Sprachentwicklung</a:t>
          </a:r>
        </a:p>
      </dgm:t>
    </dgm:pt>
    <dgm:pt modelId="{E82091BD-6F80-4F31-A044-FAF5B752F861}" type="parTrans" cxnId="{F0C66A86-627B-42E1-A96C-72198316C633}">
      <dgm:prSet/>
      <dgm:spPr bwMode="auto"/>
      <dgm:t>
        <a:bodyPr/>
        <a:lstStyle/>
        <a:p>
          <a:pPr>
            <a:defRPr/>
          </a:pPr>
          <a:endParaRPr lang="de-DE"/>
        </a:p>
      </dgm:t>
    </dgm:pt>
    <dgm:pt modelId="{B33C7118-FDD6-4193-A2ED-8692A1BA9929}" type="sibTrans" cxnId="{F0C66A86-627B-42E1-A96C-72198316C633}">
      <dgm:prSet/>
      <dgm:spPr bwMode="auto"/>
      <dgm:t>
        <a:bodyPr/>
        <a:lstStyle/>
        <a:p>
          <a:pPr>
            <a:defRPr/>
          </a:pPr>
          <a:endParaRPr lang="de-DE"/>
        </a:p>
      </dgm:t>
    </dgm:pt>
    <dgm:pt modelId="{1BC89C58-48D7-4D0F-AB95-1B62A43DDC09}">
      <dgm:prSet phldrT="[Text]"/>
      <dgm:spPr bwMode="auto"/>
      <dgm:t>
        <a:bodyPr/>
        <a:lstStyle/>
        <a:p>
          <a:pPr>
            <a:defRPr/>
          </a:pPr>
          <a:r>
            <a:rPr lang="de-DE"/>
            <a:t>erweiterte frühe Sprachentwicklung</a:t>
          </a:r>
        </a:p>
      </dgm:t>
    </dgm:pt>
    <dgm:pt modelId="{E404C0CC-0308-4E64-AD66-C4BE69A24EFA}" type="parTrans" cxnId="{E5895145-4DEC-4114-8B7B-A1E132294E8F}">
      <dgm:prSet/>
      <dgm:spPr bwMode="auto"/>
      <dgm:t>
        <a:bodyPr/>
        <a:lstStyle/>
        <a:p>
          <a:pPr>
            <a:defRPr/>
          </a:pPr>
          <a:endParaRPr lang="de-DE"/>
        </a:p>
      </dgm:t>
    </dgm:pt>
    <dgm:pt modelId="{F9A3EF94-1815-41D5-AB8C-5CA095119244}" type="sibTrans" cxnId="{E5895145-4DEC-4114-8B7B-A1E132294E8F}">
      <dgm:prSet/>
      <dgm:spPr bwMode="auto"/>
      <dgm:t>
        <a:bodyPr/>
        <a:lstStyle/>
        <a:p>
          <a:pPr>
            <a:defRPr/>
          </a:pPr>
          <a:endParaRPr lang="de-DE"/>
        </a:p>
      </dgm:t>
    </dgm:pt>
    <dgm:pt modelId="{03F3099E-C24E-441B-B727-BBE8D2A05F48}">
      <dgm:prSet phldrT="[Text]"/>
      <dgm:spPr bwMode="auto"/>
      <dgm:t>
        <a:bodyPr/>
        <a:lstStyle/>
        <a:p>
          <a:pPr>
            <a:defRPr/>
          </a:pPr>
          <a:r>
            <a:rPr lang="de-DE"/>
            <a:t>Variation (z.B. Soziolekte)</a:t>
          </a:r>
        </a:p>
      </dgm:t>
    </dgm:pt>
    <dgm:pt modelId="{F9D5385F-7F1A-415D-ADA5-BA69BC44B487}" type="parTrans" cxnId="{3430E8AE-7802-4703-803B-C0B5C4E7C8FF}">
      <dgm:prSet/>
      <dgm:spPr bwMode="auto"/>
      <dgm:t>
        <a:bodyPr/>
        <a:lstStyle/>
        <a:p>
          <a:pPr>
            <a:defRPr/>
          </a:pPr>
          <a:endParaRPr lang="de-DE"/>
        </a:p>
      </dgm:t>
    </dgm:pt>
    <dgm:pt modelId="{5F610B34-07A8-4551-B2B7-033582A5B0B5}" type="sibTrans" cxnId="{3430E8AE-7802-4703-803B-C0B5C4E7C8FF}">
      <dgm:prSet/>
      <dgm:spPr bwMode="auto"/>
      <dgm:t>
        <a:bodyPr/>
        <a:lstStyle/>
        <a:p>
          <a:pPr>
            <a:defRPr/>
          </a:pPr>
          <a:endParaRPr lang="de-DE"/>
        </a:p>
      </dgm:t>
    </dgm:pt>
    <dgm:pt modelId="{E2102478-1B31-44F0-86CD-8CD482B47AE2}">
      <dgm:prSet phldrT="[Text]"/>
      <dgm:spPr bwMode="auto"/>
      <dgm:t>
        <a:bodyPr/>
        <a:lstStyle/>
        <a:p>
          <a:pPr>
            <a:defRPr/>
          </a:pPr>
          <a:r>
            <a:rPr lang="de-DE" b="0"/>
            <a:t>Schriftspracherwerb</a:t>
          </a:r>
        </a:p>
      </dgm:t>
    </dgm:pt>
    <dgm:pt modelId="{6C6346D0-54E4-4E27-AD74-A967016093C6}" type="parTrans" cxnId="{69212764-879E-4BD8-B06B-70B40EF77551}">
      <dgm:prSet/>
      <dgm:spPr bwMode="auto"/>
      <dgm:t>
        <a:bodyPr/>
        <a:lstStyle/>
        <a:p>
          <a:pPr>
            <a:defRPr/>
          </a:pPr>
          <a:endParaRPr lang="de-DE"/>
        </a:p>
      </dgm:t>
    </dgm:pt>
    <dgm:pt modelId="{8C49E6CF-5B4B-47B1-AA9A-4FBD27DBDE48}" type="sibTrans" cxnId="{69212764-879E-4BD8-B06B-70B40EF77551}">
      <dgm:prSet/>
      <dgm:spPr bwMode="auto"/>
      <dgm:t>
        <a:bodyPr/>
        <a:lstStyle/>
        <a:p>
          <a:pPr>
            <a:defRPr/>
          </a:pPr>
          <a:endParaRPr lang="de-DE"/>
        </a:p>
      </dgm:t>
    </dgm:pt>
    <dgm:pt modelId="{35BC479C-AA7C-4644-B76C-E93CD602A524}" type="pres">
      <dgm:prSet presAssocID="{8E265A72-E5F0-4D9E-9320-A857053536E8}" presName="Name0" presStyleCnt="0">
        <dgm:presLayoutVars>
          <dgm:chMax val="7"/>
          <dgm:dir/>
          <dgm:animLvl val="lvl"/>
          <dgm:resizeHandles val="exact"/>
        </dgm:presLayoutVars>
      </dgm:prSet>
      <dgm:spPr bwMode="auto"/>
    </dgm:pt>
    <dgm:pt modelId="{A25BDDA7-238F-4084-9441-A64FF6174F45}" type="pres">
      <dgm:prSet presAssocID="{A6A9E1E2-E47B-428D-84D7-2112128D1E8E}" presName="circle1" presStyleLbl="node1" presStyleIdx="0" presStyleCnt="5"/>
      <dgm:spPr bwMode="auto"/>
    </dgm:pt>
    <dgm:pt modelId="{0C8EFD5E-0B42-448B-B920-0E0A94B2258E}" type="pres">
      <dgm:prSet presAssocID="{A6A9E1E2-E47B-428D-84D7-2112128D1E8E}" presName="space" presStyleCnt="0"/>
      <dgm:spPr bwMode="auto"/>
    </dgm:pt>
    <dgm:pt modelId="{ADBE7A86-339A-4527-B04F-5D904AB6FD66}" type="pres">
      <dgm:prSet presAssocID="{A6A9E1E2-E47B-428D-84D7-2112128D1E8E}" presName="rect1" presStyleLbl="alignAcc1" presStyleIdx="0" presStyleCnt="5"/>
      <dgm:spPr bwMode="auto"/>
    </dgm:pt>
    <dgm:pt modelId="{EC4985A9-AE32-4B1D-9853-2D74DFEFC9F3}" type="pres">
      <dgm:prSet presAssocID="{6EB87A82-D3AC-41F3-BB55-8CC80503E852}" presName="vertSpace2" presStyleLbl="node1" presStyleIdx="0" presStyleCnt="5"/>
      <dgm:spPr bwMode="auto"/>
    </dgm:pt>
    <dgm:pt modelId="{BF53AEAD-7C3C-4049-B3D2-286ECDC4977F}" type="pres">
      <dgm:prSet presAssocID="{6EB87A82-D3AC-41F3-BB55-8CC80503E852}" presName="circle2" presStyleLbl="node1" presStyleIdx="1" presStyleCnt="5"/>
      <dgm:spPr bwMode="auto"/>
    </dgm:pt>
    <dgm:pt modelId="{EFE73C2C-BB71-4EF3-9EDC-93BB114049BA}" type="pres">
      <dgm:prSet presAssocID="{6EB87A82-D3AC-41F3-BB55-8CC80503E852}" presName="rect2" presStyleLbl="alignAcc1" presStyleIdx="1" presStyleCnt="5"/>
      <dgm:spPr bwMode="auto"/>
    </dgm:pt>
    <dgm:pt modelId="{8ABE6769-946C-4D67-BEA1-E2F7E3374300}" type="pres">
      <dgm:prSet presAssocID="{9758F4DD-7EDC-41DB-83B4-434DC94D297F}" presName="vertSpace3" presStyleLbl="node1" presStyleIdx="1" presStyleCnt="5"/>
      <dgm:spPr bwMode="auto"/>
    </dgm:pt>
    <dgm:pt modelId="{C69E6412-2017-4A5E-A6A8-CCD7F51AE80C}" type="pres">
      <dgm:prSet presAssocID="{9758F4DD-7EDC-41DB-83B4-434DC94D297F}" presName="circle3" presStyleLbl="node1" presStyleIdx="2" presStyleCnt="5"/>
      <dgm:spPr bwMode="auto"/>
    </dgm:pt>
    <dgm:pt modelId="{A3A5C71F-9426-469C-B165-2481B452AEF4}" type="pres">
      <dgm:prSet presAssocID="{9758F4DD-7EDC-41DB-83B4-434DC94D297F}" presName="rect3" presStyleLbl="alignAcc1" presStyleIdx="2" presStyleCnt="5"/>
      <dgm:spPr bwMode="auto"/>
    </dgm:pt>
    <dgm:pt modelId="{574E6C48-EA79-4CF2-9049-5C632B6C571A}" type="pres">
      <dgm:prSet presAssocID="{490248DB-36A2-465D-B88F-22E665111B80}" presName="vertSpace4" presStyleLbl="node1" presStyleIdx="2" presStyleCnt="5"/>
      <dgm:spPr bwMode="auto"/>
    </dgm:pt>
    <dgm:pt modelId="{809EFD83-76DC-490F-BF40-83E9829DD6D8}" type="pres">
      <dgm:prSet presAssocID="{490248DB-36A2-465D-B88F-22E665111B80}" presName="circle4" presStyleLbl="node1" presStyleIdx="3" presStyleCnt="5"/>
      <dgm:spPr bwMode="auto"/>
    </dgm:pt>
    <dgm:pt modelId="{9CD2442A-C7D6-4CAA-BDA3-30920BD337B1}" type="pres">
      <dgm:prSet presAssocID="{490248DB-36A2-465D-B88F-22E665111B80}" presName="rect4" presStyleLbl="alignAcc1" presStyleIdx="3" presStyleCnt="5"/>
      <dgm:spPr bwMode="auto"/>
    </dgm:pt>
    <dgm:pt modelId="{5B490A02-1390-4CF1-82C0-410847FB5D8B}" type="pres">
      <dgm:prSet presAssocID="{265EA0CE-D81D-42F1-9912-219E6A58799A}" presName="vertSpace5" presStyleLbl="node1" presStyleIdx="3" presStyleCnt="5"/>
      <dgm:spPr bwMode="auto"/>
    </dgm:pt>
    <dgm:pt modelId="{4745F646-D17B-42A8-872A-0904749F296F}" type="pres">
      <dgm:prSet presAssocID="{265EA0CE-D81D-42F1-9912-219E6A58799A}" presName="circle5" presStyleLbl="node1" presStyleIdx="4" presStyleCnt="5"/>
      <dgm:spPr bwMode="auto"/>
    </dgm:pt>
    <dgm:pt modelId="{062479F6-83C2-407E-B894-2F6B6CA07FCB}" type="pres">
      <dgm:prSet presAssocID="{265EA0CE-D81D-42F1-9912-219E6A58799A}" presName="rect5" presStyleLbl="alignAcc1" presStyleIdx="4" presStyleCnt="5"/>
      <dgm:spPr bwMode="auto"/>
    </dgm:pt>
    <dgm:pt modelId="{587AD192-5DF5-445B-8C5F-B10B16D1A38C}" type="pres">
      <dgm:prSet presAssocID="{A6A9E1E2-E47B-428D-84D7-2112128D1E8E}" presName="rect1ParTx" presStyleLbl="alignAcc1" presStyleIdx="4" presStyleCnt="5">
        <dgm:presLayoutVars>
          <dgm:chMax val="1"/>
          <dgm:bulletEnabled val="1"/>
        </dgm:presLayoutVars>
      </dgm:prSet>
      <dgm:spPr bwMode="auto"/>
    </dgm:pt>
    <dgm:pt modelId="{70C52353-4966-44D4-ABDC-900DFF50E84F}" type="pres">
      <dgm:prSet presAssocID="{A6A9E1E2-E47B-428D-84D7-2112128D1E8E}" presName="rect1ChTx" presStyleLbl="alignAcc1" presStyleIdx="4" presStyleCnt="5">
        <dgm:presLayoutVars>
          <dgm:bulletEnabled val="1"/>
        </dgm:presLayoutVars>
      </dgm:prSet>
      <dgm:spPr bwMode="auto"/>
    </dgm:pt>
    <dgm:pt modelId="{46C7CB24-F084-4DBD-8F04-A9EE084BCC07}" type="pres">
      <dgm:prSet presAssocID="{6EB87A82-D3AC-41F3-BB55-8CC80503E852}" presName="rect2ParTx" presStyleLbl="alignAcc1" presStyleIdx="4" presStyleCnt="5">
        <dgm:presLayoutVars>
          <dgm:chMax val="1"/>
          <dgm:bulletEnabled val="1"/>
        </dgm:presLayoutVars>
      </dgm:prSet>
      <dgm:spPr bwMode="auto"/>
    </dgm:pt>
    <dgm:pt modelId="{13B85A81-5D7C-4507-A0B4-41FDC1EBDE31}" type="pres">
      <dgm:prSet presAssocID="{6EB87A82-D3AC-41F3-BB55-8CC80503E852}" presName="rect2ChTx" presStyleLbl="alignAcc1" presStyleIdx="4" presStyleCnt="5">
        <dgm:presLayoutVars>
          <dgm:bulletEnabled val="1"/>
        </dgm:presLayoutVars>
      </dgm:prSet>
      <dgm:spPr bwMode="auto"/>
    </dgm:pt>
    <dgm:pt modelId="{84EC57A9-66B2-4518-A886-7DAFB5A3CB05}" type="pres">
      <dgm:prSet presAssocID="{9758F4DD-7EDC-41DB-83B4-434DC94D297F}" presName="rect3ParTx" presStyleLbl="alignAcc1" presStyleIdx="4" presStyleCnt="5">
        <dgm:presLayoutVars>
          <dgm:chMax val="1"/>
          <dgm:bulletEnabled val="1"/>
        </dgm:presLayoutVars>
      </dgm:prSet>
      <dgm:spPr bwMode="auto"/>
    </dgm:pt>
    <dgm:pt modelId="{CB16A804-4327-44E8-B2E1-DA353E685129}" type="pres">
      <dgm:prSet presAssocID="{9758F4DD-7EDC-41DB-83B4-434DC94D297F}" presName="rect3ChTx" presStyleLbl="alignAcc1" presStyleIdx="4" presStyleCnt="5">
        <dgm:presLayoutVars>
          <dgm:bulletEnabled val="1"/>
        </dgm:presLayoutVars>
      </dgm:prSet>
      <dgm:spPr bwMode="auto"/>
    </dgm:pt>
    <dgm:pt modelId="{10FA9D31-6CD1-4A89-B9A7-474E07AEECC0}" type="pres">
      <dgm:prSet presAssocID="{490248DB-36A2-465D-B88F-22E665111B80}" presName="rect4ParTx" presStyleLbl="alignAcc1" presStyleIdx="4" presStyleCnt="5">
        <dgm:presLayoutVars>
          <dgm:chMax val="1"/>
          <dgm:bulletEnabled val="1"/>
        </dgm:presLayoutVars>
      </dgm:prSet>
      <dgm:spPr bwMode="auto"/>
    </dgm:pt>
    <dgm:pt modelId="{4E3297D0-8961-4A1E-B7DF-DC6883E696EA}" type="pres">
      <dgm:prSet presAssocID="{490248DB-36A2-465D-B88F-22E665111B80}" presName="rect4ChTx" presStyleLbl="alignAcc1" presStyleIdx="4" presStyleCnt="5">
        <dgm:presLayoutVars>
          <dgm:bulletEnabled val="1"/>
        </dgm:presLayoutVars>
      </dgm:prSet>
      <dgm:spPr bwMode="auto"/>
    </dgm:pt>
    <dgm:pt modelId="{235D5658-1E27-4B80-B99D-808F879A4B3A}" type="pres">
      <dgm:prSet presAssocID="{265EA0CE-D81D-42F1-9912-219E6A58799A}" presName="rect5ParTx" presStyleLbl="alignAcc1" presStyleIdx="4" presStyleCnt="5">
        <dgm:presLayoutVars>
          <dgm:chMax val="1"/>
          <dgm:bulletEnabled val="1"/>
        </dgm:presLayoutVars>
      </dgm:prSet>
      <dgm:spPr bwMode="auto"/>
    </dgm:pt>
    <dgm:pt modelId="{0D304A0C-6057-4378-BE30-EE2770C52AD7}" type="pres">
      <dgm:prSet presAssocID="{265EA0CE-D81D-42F1-9912-219E6A58799A}" presName="rect5ChTx" presStyleLbl="alignAcc1" presStyleIdx="4" presStyleCnt="5">
        <dgm:presLayoutVars>
          <dgm:bulletEnabled val="1"/>
        </dgm:presLayoutVars>
      </dgm:prSet>
      <dgm:spPr bwMode="auto"/>
    </dgm:pt>
  </dgm:ptLst>
  <dgm:cxnLst>
    <dgm:cxn modelId="{28801701-F674-4E46-853E-70B7B2A7A076}" type="presOf" srcId="{6EB87A82-D3AC-41F3-BB55-8CC80503E852}" destId="{EFE73C2C-BB71-4EF3-9EDC-93BB114049BA}" srcOrd="0" destOrd="0" presId="urn:microsoft.com/office/officeart/2005/8/layout/target3#4"/>
    <dgm:cxn modelId="{864A6706-BFBF-45FA-80C3-310E22124107}" type="presOf" srcId="{A6A9E1E2-E47B-428D-84D7-2112128D1E8E}" destId="{587AD192-5DF5-445B-8C5F-B10B16D1A38C}" srcOrd="1" destOrd="0" presId="urn:microsoft.com/office/officeart/2005/8/layout/target3#4"/>
    <dgm:cxn modelId="{0C8F7E06-333F-4969-B9DC-9D99840D90CC}" srcId="{A6A9E1E2-E47B-428D-84D7-2112128D1E8E}" destId="{4310DE66-AABB-4EE5-B81A-E7B44038D238}" srcOrd="0" destOrd="0" parTransId="{DF28B36E-D7FA-44AF-AE79-054606AF3652}" sibTransId="{DF15C7E6-5184-4437-B44E-06A41BF39564}"/>
    <dgm:cxn modelId="{3F3E2F0A-D445-4F06-9DA0-EDBF37AC0BBF}" type="presOf" srcId="{9758F4DD-7EDC-41DB-83B4-434DC94D297F}" destId="{84EC57A9-66B2-4518-A886-7DAFB5A3CB05}" srcOrd="1" destOrd="0" presId="urn:microsoft.com/office/officeart/2005/8/layout/target3#4"/>
    <dgm:cxn modelId="{9CA5EB0C-5668-4ACD-8081-8E68FB0414AE}" type="presOf" srcId="{490248DB-36A2-465D-B88F-22E665111B80}" destId="{10FA9D31-6CD1-4A89-B9A7-474E07AEECC0}" srcOrd="1" destOrd="0" presId="urn:microsoft.com/office/officeart/2005/8/layout/target3#4"/>
    <dgm:cxn modelId="{C8852D14-9C89-4C5F-B6AC-C90671477752}" type="presOf" srcId="{1BC89C58-48D7-4D0F-AB95-1B62A43DDC09}" destId="{CB16A804-4327-44E8-B2E1-DA353E685129}" srcOrd="0" destOrd="0" presId="urn:microsoft.com/office/officeart/2005/8/layout/target3#4"/>
    <dgm:cxn modelId="{EC6DF615-AEF5-4C53-980E-DFC5BC790FA2}" type="presOf" srcId="{4310DE66-AABB-4EE5-B81A-E7B44038D238}" destId="{70C52353-4966-44D4-ABDC-900DFF50E84F}" srcOrd="0" destOrd="0" presId="urn:microsoft.com/office/officeart/2005/8/layout/target3#4"/>
    <dgm:cxn modelId="{1E81FD1C-D52F-4368-8A1F-B97DCC443C20}" type="presOf" srcId="{E2102478-1B31-44F0-86CD-8CD482B47AE2}" destId="{13B85A81-5D7C-4507-A0B4-41FDC1EBDE31}" srcOrd="0" destOrd="0" presId="urn:microsoft.com/office/officeart/2005/8/layout/target3#4"/>
    <dgm:cxn modelId="{1CE15E1D-F499-48F3-8BBD-1CFC08A7FFEE}" srcId="{8E265A72-E5F0-4D9E-9320-A857053536E8}" destId="{9758F4DD-7EDC-41DB-83B4-434DC94D297F}" srcOrd="2" destOrd="0" parTransId="{D0239038-191D-43F7-B67E-A09E6F62B9B5}" sibTransId="{82A5655F-9FDB-4ABC-A688-7384243F2E0C}"/>
    <dgm:cxn modelId="{AD3DA538-BCD2-4CD2-9E60-7855E2E9FF10}" srcId="{8E265A72-E5F0-4D9E-9320-A857053536E8}" destId="{6EB87A82-D3AC-41F3-BB55-8CC80503E852}" srcOrd="1" destOrd="0" parTransId="{8EBCF3B2-DAAF-408E-9FE2-B70C06227E97}" sibTransId="{0480BCF5-039C-436F-8C08-84FBA5555517}"/>
    <dgm:cxn modelId="{8C8C8040-187F-4CC5-845C-60EE04DC1E49}" srcId="{A6A9E1E2-E47B-428D-84D7-2112128D1E8E}" destId="{B4E2501E-301C-4B52-95DF-BA27B0DE13B5}" srcOrd="1" destOrd="0" parTransId="{C7E0289E-69FD-4222-9CC2-363D1D227138}" sibTransId="{AA0490AB-6519-4B38-B5DC-45E1819F6442}"/>
    <dgm:cxn modelId="{E4035241-8336-4EAA-BAAE-248C01C14031}" srcId="{8E265A72-E5F0-4D9E-9320-A857053536E8}" destId="{265EA0CE-D81D-42F1-9912-219E6A58799A}" srcOrd="4" destOrd="0" parTransId="{48EF0B9F-0C8F-4305-AE47-33C58DC33556}" sibTransId="{27907D01-BB76-4A10-A727-08DA6D7915B2}"/>
    <dgm:cxn modelId="{DC1FD162-4ACA-490D-A383-D117717C8E78}" type="presOf" srcId="{490248DB-36A2-465D-B88F-22E665111B80}" destId="{9CD2442A-C7D6-4CAA-BDA3-30920BD337B1}" srcOrd="0" destOrd="0" presId="urn:microsoft.com/office/officeart/2005/8/layout/target3#4"/>
    <dgm:cxn modelId="{69212764-879E-4BD8-B06B-70B40EF77551}" srcId="{6EB87A82-D3AC-41F3-BB55-8CC80503E852}" destId="{E2102478-1B31-44F0-86CD-8CD482B47AE2}" srcOrd="0" destOrd="0" parTransId="{6C6346D0-54E4-4E27-AD74-A967016093C6}" sibTransId="{8C49E6CF-5B4B-47B1-AA9A-4FBD27DBDE48}"/>
    <dgm:cxn modelId="{E5895145-4DEC-4114-8B7B-A1E132294E8F}" srcId="{9758F4DD-7EDC-41DB-83B4-434DC94D297F}" destId="{1BC89C58-48D7-4D0F-AB95-1B62A43DDC09}" srcOrd="0" destOrd="0" parTransId="{E404C0CC-0308-4E64-AD66-C4BE69A24EFA}" sibTransId="{F9A3EF94-1815-41D5-AB8C-5CA095119244}"/>
    <dgm:cxn modelId="{C4349B45-656E-4968-989B-555C371EB11F}" type="presOf" srcId="{6EB87A82-D3AC-41F3-BB55-8CC80503E852}" destId="{46C7CB24-F084-4DBD-8F04-A9EE084BCC07}" srcOrd="1" destOrd="0" presId="urn:microsoft.com/office/officeart/2005/8/layout/target3#4"/>
    <dgm:cxn modelId="{AD6E2B76-7D18-4853-A0FD-77D4879FC161}" type="presOf" srcId="{03F3099E-C24E-441B-B727-BBE8D2A05F48}" destId="{CB16A804-4327-44E8-B2E1-DA353E685129}" srcOrd="0" destOrd="1" presId="urn:microsoft.com/office/officeart/2005/8/layout/target3#4"/>
    <dgm:cxn modelId="{B6C3AE7C-B69C-4B67-BD72-41B7018CEADC}" type="presOf" srcId="{89D41868-68E0-4AFA-A7A9-EF08B4C9544A}" destId="{4E3297D0-8961-4A1E-B7DF-DC6883E696EA}" srcOrd="0" destOrd="0" presId="urn:microsoft.com/office/officeart/2005/8/layout/target3#4"/>
    <dgm:cxn modelId="{F0C66A86-627B-42E1-A96C-72198316C633}" srcId="{490248DB-36A2-465D-B88F-22E665111B80}" destId="{89D41868-68E0-4AFA-A7A9-EF08B4C9544A}" srcOrd="0" destOrd="0" parTransId="{E82091BD-6F80-4F31-A044-FAF5B752F861}" sibTransId="{B33C7118-FDD6-4193-A2ED-8692A1BA9929}"/>
    <dgm:cxn modelId="{E786F794-CCED-43CA-9E1E-18A7F05AC0AB}" type="presOf" srcId="{B4E2501E-301C-4B52-95DF-BA27B0DE13B5}" destId="{70C52353-4966-44D4-ABDC-900DFF50E84F}" srcOrd="0" destOrd="1" presId="urn:microsoft.com/office/officeart/2005/8/layout/target3#4"/>
    <dgm:cxn modelId="{63647BA5-FA76-456E-B5F3-E56F8B018DD0}" type="presOf" srcId="{8E265A72-E5F0-4D9E-9320-A857053536E8}" destId="{35BC479C-AA7C-4644-B76C-E93CD602A524}" srcOrd="0" destOrd="0" presId="urn:microsoft.com/office/officeart/2005/8/layout/target3#4"/>
    <dgm:cxn modelId="{116D3DAB-010E-4779-92DB-2938E6A662A9}" type="presOf" srcId="{7C5FA02A-34D7-4BDF-BE83-22E1EFF16685}" destId="{0D304A0C-6057-4378-BE30-EE2770C52AD7}" srcOrd="0" destOrd="0" presId="urn:microsoft.com/office/officeart/2005/8/layout/target3#4"/>
    <dgm:cxn modelId="{5BEB89AD-BEC6-405A-84CC-7B009CFFC3BC}" srcId="{265EA0CE-D81D-42F1-9912-219E6A58799A}" destId="{7C5FA02A-34D7-4BDF-BE83-22E1EFF16685}" srcOrd="0" destOrd="0" parTransId="{C6F8C9E2-A608-4566-A3C4-8C93E7F58019}" sibTransId="{A936E4E5-AB6E-4629-8F59-232570690DC4}"/>
    <dgm:cxn modelId="{3430E8AE-7802-4703-803B-C0B5C4E7C8FF}" srcId="{9758F4DD-7EDC-41DB-83B4-434DC94D297F}" destId="{03F3099E-C24E-441B-B727-BBE8D2A05F48}" srcOrd="1" destOrd="0" parTransId="{F9D5385F-7F1A-415D-ADA5-BA69BC44B487}" sibTransId="{5F610B34-07A8-4551-B2B7-033582A5B0B5}"/>
    <dgm:cxn modelId="{886E96BE-88AE-4F1A-A930-CD9D8E88E0FF}" type="presOf" srcId="{BF041D1B-91B4-432F-B233-0F9BED52CF5B}" destId="{13B85A81-5D7C-4507-A0B4-41FDC1EBDE31}" srcOrd="0" destOrd="1" presId="urn:microsoft.com/office/officeart/2005/8/layout/target3#4"/>
    <dgm:cxn modelId="{4077A7C0-B7FE-42CF-AA78-B2E0FF3C8233}" srcId="{6EB87A82-D3AC-41F3-BB55-8CC80503E852}" destId="{BF041D1B-91B4-432F-B233-0F9BED52CF5B}" srcOrd="1" destOrd="0" parTransId="{4EE03393-7DEA-4EC9-923A-46F092D4875A}" sibTransId="{C7E5DF63-376F-4AB8-B28B-38FD045C9194}"/>
    <dgm:cxn modelId="{618813CF-62F3-45E9-BAC9-634D57728F43}" type="presOf" srcId="{265EA0CE-D81D-42F1-9912-219E6A58799A}" destId="{235D5658-1E27-4B80-B99D-808F879A4B3A}" srcOrd="1" destOrd="0" presId="urn:microsoft.com/office/officeart/2005/8/layout/target3#4"/>
    <dgm:cxn modelId="{196294D9-8615-4324-8C02-F08DC6D2213B}" type="presOf" srcId="{A6A9E1E2-E47B-428D-84D7-2112128D1E8E}" destId="{ADBE7A86-339A-4527-B04F-5D904AB6FD66}" srcOrd="0" destOrd="0" presId="urn:microsoft.com/office/officeart/2005/8/layout/target3#4"/>
    <dgm:cxn modelId="{54D7FDF0-09AE-4F58-91EF-4D7AC0E149BA}" srcId="{8E265A72-E5F0-4D9E-9320-A857053536E8}" destId="{490248DB-36A2-465D-B88F-22E665111B80}" srcOrd="3" destOrd="0" parTransId="{2650EC67-1AD4-459C-BBD8-1653D6C97AB7}" sibTransId="{629336F0-7C2F-421C-A695-59DCAC73AC0B}"/>
    <dgm:cxn modelId="{C9D5BDF2-1732-4CB5-B0E5-7D685B6B2755}" srcId="{8E265A72-E5F0-4D9E-9320-A857053536E8}" destId="{A6A9E1E2-E47B-428D-84D7-2112128D1E8E}" srcOrd="0" destOrd="0" parTransId="{BCF79723-14F8-461A-A209-287B8B9DA2D4}" sibTransId="{A74FC6FA-C4E6-4855-8D0B-5685B189E207}"/>
    <dgm:cxn modelId="{B47F56F7-C72F-4CEB-8CC8-EBBFC9A27955}" type="presOf" srcId="{9758F4DD-7EDC-41DB-83B4-434DC94D297F}" destId="{A3A5C71F-9426-469C-B165-2481B452AEF4}" srcOrd="0" destOrd="0" presId="urn:microsoft.com/office/officeart/2005/8/layout/target3#4"/>
    <dgm:cxn modelId="{EADA13FC-068C-49F9-A683-964F1CB91006}" type="presOf" srcId="{265EA0CE-D81D-42F1-9912-219E6A58799A}" destId="{062479F6-83C2-407E-B894-2F6B6CA07FCB}" srcOrd="0" destOrd="0" presId="urn:microsoft.com/office/officeart/2005/8/layout/target3#4"/>
    <dgm:cxn modelId="{A5C81B5A-FCFE-466E-94D0-776360A9E76B}" type="presParOf" srcId="{35BC479C-AA7C-4644-B76C-E93CD602A524}" destId="{A25BDDA7-238F-4084-9441-A64FF6174F45}" srcOrd="0" destOrd="0" presId="urn:microsoft.com/office/officeart/2005/8/layout/target3#4"/>
    <dgm:cxn modelId="{0D0F2B59-9B9A-49BF-A189-8123DD751160}" type="presParOf" srcId="{35BC479C-AA7C-4644-B76C-E93CD602A524}" destId="{0C8EFD5E-0B42-448B-B920-0E0A94B2258E}" srcOrd="1" destOrd="0" presId="urn:microsoft.com/office/officeart/2005/8/layout/target3#4"/>
    <dgm:cxn modelId="{AC4E8296-8B66-4A9C-BE84-5F59543F55FC}" type="presParOf" srcId="{35BC479C-AA7C-4644-B76C-E93CD602A524}" destId="{ADBE7A86-339A-4527-B04F-5D904AB6FD66}" srcOrd="2" destOrd="0" presId="urn:microsoft.com/office/officeart/2005/8/layout/target3#4"/>
    <dgm:cxn modelId="{274610AE-0C13-41E7-AA35-5D17E640DADE}" type="presParOf" srcId="{35BC479C-AA7C-4644-B76C-E93CD602A524}" destId="{EC4985A9-AE32-4B1D-9853-2D74DFEFC9F3}" srcOrd="3" destOrd="0" presId="urn:microsoft.com/office/officeart/2005/8/layout/target3#4"/>
    <dgm:cxn modelId="{3A49C589-4A16-4EE3-860D-8E7F4595A312}" type="presParOf" srcId="{35BC479C-AA7C-4644-B76C-E93CD602A524}" destId="{BF53AEAD-7C3C-4049-B3D2-286ECDC4977F}" srcOrd="4" destOrd="0" presId="urn:microsoft.com/office/officeart/2005/8/layout/target3#4"/>
    <dgm:cxn modelId="{6902AA40-8192-48F9-A5AF-8B9376679CBC}" type="presParOf" srcId="{35BC479C-AA7C-4644-B76C-E93CD602A524}" destId="{EFE73C2C-BB71-4EF3-9EDC-93BB114049BA}" srcOrd="5" destOrd="0" presId="urn:microsoft.com/office/officeart/2005/8/layout/target3#4"/>
    <dgm:cxn modelId="{FB162D73-74A1-4D05-A81E-F092B95B9155}" type="presParOf" srcId="{35BC479C-AA7C-4644-B76C-E93CD602A524}" destId="{8ABE6769-946C-4D67-BEA1-E2F7E3374300}" srcOrd="6" destOrd="0" presId="urn:microsoft.com/office/officeart/2005/8/layout/target3#4"/>
    <dgm:cxn modelId="{DE8EDE50-C0DE-4305-B90B-72A9DB5CBF17}" type="presParOf" srcId="{35BC479C-AA7C-4644-B76C-E93CD602A524}" destId="{C69E6412-2017-4A5E-A6A8-CCD7F51AE80C}" srcOrd="7" destOrd="0" presId="urn:microsoft.com/office/officeart/2005/8/layout/target3#4"/>
    <dgm:cxn modelId="{714294FA-086C-4DC2-9D93-2D13185C6ADD}" type="presParOf" srcId="{35BC479C-AA7C-4644-B76C-E93CD602A524}" destId="{A3A5C71F-9426-469C-B165-2481B452AEF4}" srcOrd="8" destOrd="0" presId="urn:microsoft.com/office/officeart/2005/8/layout/target3#4"/>
    <dgm:cxn modelId="{7A170151-6797-4E5E-99FC-1913B6EC91A8}" type="presParOf" srcId="{35BC479C-AA7C-4644-B76C-E93CD602A524}" destId="{574E6C48-EA79-4CF2-9049-5C632B6C571A}" srcOrd="9" destOrd="0" presId="urn:microsoft.com/office/officeart/2005/8/layout/target3#4"/>
    <dgm:cxn modelId="{AEFAC173-3147-4229-89FB-F965C2A1D5D4}" type="presParOf" srcId="{35BC479C-AA7C-4644-B76C-E93CD602A524}" destId="{809EFD83-76DC-490F-BF40-83E9829DD6D8}" srcOrd="10" destOrd="0" presId="urn:microsoft.com/office/officeart/2005/8/layout/target3#4"/>
    <dgm:cxn modelId="{6578730D-EC34-44B2-8EC5-EBC3CDE62CA7}" type="presParOf" srcId="{35BC479C-AA7C-4644-B76C-E93CD602A524}" destId="{9CD2442A-C7D6-4CAA-BDA3-30920BD337B1}" srcOrd="11" destOrd="0" presId="urn:microsoft.com/office/officeart/2005/8/layout/target3#4"/>
    <dgm:cxn modelId="{8B2CF980-DCCF-4DC3-A8E9-B7502CF1F022}" type="presParOf" srcId="{35BC479C-AA7C-4644-B76C-E93CD602A524}" destId="{5B490A02-1390-4CF1-82C0-410847FB5D8B}" srcOrd="12" destOrd="0" presId="urn:microsoft.com/office/officeart/2005/8/layout/target3#4"/>
    <dgm:cxn modelId="{1D9D1A5B-944C-4EB9-8AF2-648CCD1B5540}" type="presParOf" srcId="{35BC479C-AA7C-4644-B76C-E93CD602A524}" destId="{4745F646-D17B-42A8-872A-0904749F296F}" srcOrd="13" destOrd="0" presId="urn:microsoft.com/office/officeart/2005/8/layout/target3#4"/>
    <dgm:cxn modelId="{FA961339-49D9-4688-9AA8-65EC3FAF23D9}" type="presParOf" srcId="{35BC479C-AA7C-4644-B76C-E93CD602A524}" destId="{062479F6-83C2-407E-B894-2F6B6CA07FCB}" srcOrd="14" destOrd="0" presId="urn:microsoft.com/office/officeart/2005/8/layout/target3#4"/>
    <dgm:cxn modelId="{C6F6BD6E-49F6-450A-AC91-433C5123AA2D}" type="presParOf" srcId="{35BC479C-AA7C-4644-B76C-E93CD602A524}" destId="{587AD192-5DF5-445B-8C5F-B10B16D1A38C}" srcOrd="15" destOrd="0" presId="urn:microsoft.com/office/officeart/2005/8/layout/target3#4"/>
    <dgm:cxn modelId="{99D40086-B579-40D9-8D60-F5224B4AC23E}" type="presParOf" srcId="{35BC479C-AA7C-4644-B76C-E93CD602A524}" destId="{70C52353-4966-44D4-ABDC-900DFF50E84F}" srcOrd="16" destOrd="0" presId="urn:microsoft.com/office/officeart/2005/8/layout/target3#4"/>
    <dgm:cxn modelId="{4B282C2A-4345-4E72-AEBC-A3F61D36BAD0}" type="presParOf" srcId="{35BC479C-AA7C-4644-B76C-E93CD602A524}" destId="{46C7CB24-F084-4DBD-8F04-A9EE084BCC07}" srcOrd="17" destOrd="0" presId="urn:microsoft.com/office/officeart/2005/8/layout/target3#4"/>
    <dgm:cxn modelId="{987C9235-3F85-43AA-B2A3-4DB5A451C35E}" type="presParOf" srcId="{35BC479C-AA7C-4644-B76C-E93CD602A524}" destId="{13B85A81-5D7C-4507-A0B4-41FDC1EBDE31}" srcOrd="18" destOrd="0" presId="urn:microsoft.com/office/officeart/2005/8/layout/target3#4"/>
    <dgm:cxn modelId="{CE84A75D-F613-4F90-B0A6-F5280A016F53}" type="presParOf" srcId="{35BC479C-AA7C-4644-B76C-E93CD602A524}" destId="{84EC57A9-66B2-4518-A886-7DAFB5A3CB05}" srcOrd="19" destOrd="0" presId="urn:microsoft.com/office/officeart/2005/8/layout/target3#4"/>
    <dgm:cxn modelId="{6068640A-3697-4956-915F-7E4AB2A58090}" type="presParOf" srcId="{35BC479C-AA7C-4644-B76C-E93CD602A524}" destId="{CB16A804-4327-44E8-B2E1-DA353E685129}" srcOrd="20" destOrd="0" presId="urn:microsoft.com/office/officeart/2005/8/layout/target3#4"/>
    <dgm:cxn modelId="{6B89B94D-0766-452D-A0A9-9B29629982DA}" type="presParOf" srcId="{35BC479C-AA7C-4644-B76C-E93CD602A524}" destId="{10FA9D31-6CD1-4A89-B9A7-474E07AEECC0}" srcOrd="21" destOrd="0" presId="urn:microsoft.com/office/officeart/2005/8/layout/target3#4"/>
    <dgm:cxn modelId="{D91C8687-5779-4B99-8684-2FA6E461FA66}" type="presParOf" srcId="{35BC479C-AA7C-4644-B76C-E93CD602A524}" destId="{4E3297D0-8961-4A1E-B7DF-DC6883E696EA}" srcOrd="22" destOrd="0" presId="urn:microsoft.com/office/officeart/2005/8/layout/target3#4"/>
    <dgm:cxn modelId="{93D4FF53-BFC5-4C3F-BD4D-634CA50610DA}" type="presParOf" srcId="{35BC479C-AA7C-4644-B76C-E93CD602A524}" destId="{235D5658-1E27-4B80-B99D-808F879A4B3A}" srcOrd="23" destOrd="0" presId="urn:microsoft.com/office/officeart/2005/8/layout/target3#4"/>
    <dgm:cxn modelId="{C691042A-9A5A-4494-AF18-55978CAA8274}" type="presParOf" srcId="{35BC479C-AA7C-4644-B76C-E93CD602A524}" destId="{0D304A0C-6057-4378-BE30-EE2770C52AD7}" srcOrd="24" destOrd="0" presId="urn:microsoft.com/office/officeart/2005/8/layout/targe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779CD-7CDF-4A4E-9782-AA27F9A1AD53}" type="doc">
      <dgm:prSet loTypeId="urn:microsoft.com/office/officeart/2005/8/layout/hierarchy4#2" loCatId="hierarchy" qsTypeId="urn:microsoft.com/office/officeart/2005/8/quickstyle/simple1" qsCatId="simple" csTypeId="urn:microsoft.com/office/officeart/2005/8/colors/accent5_4" csCatId="accent5" phldr="1"/>
      <dgm:spPr bwMode="auto"/>
      <dgm:t>
        <a:bodyPr/>
        <a:lstStyle/>
        <a:p>
          <a:pPr>
            <a:defRPr/>
          </a:pPr>
          <a:endParaRPr lang="de-DE"/>
        </a:p>
      </dgm:t>
    </dgm:pt>
    <dgm:pt modelId="{96DF1653-D89E-4D58-BEF3-C6C1348D34F5}">
      <dgm:prSet phldrT="[Text]"/>
      <dgm:spPr bwMode="auto"/>
      <dgm:t>
        <a:bodyPr/>
        <a:lstStyle/>
        <a:p>
          <a:pPr>
            <a:defRPr/>
          </a:pPr>
          <a:r>
            <a:rPr lang="de-DE" b="1"/>
            <a:t>Scaffolding</a:t>
          </a:r>
          <a:endParaRPr/>
        </a:p>
      </dgm:t>
    </dgm:pt>
    <dgm:pt modelId="{EE265EAF-7FB8-4246-BDF8-C8CEC8068DF6}" type="parTrans" cxnId="{8358AA46-1C02-48FB-A124-9B41F02EBDFB}">
      <dgm:prSet/>
      <dgm:spPr bwMode="auto"/>
      <dgm:t>
        <a:bodyPr/>
        <a:lstStyle/>
        <a:p>
          <a:pPr>
            <a:defRPr/>
          </a:pPr>
          <a:endParaRPr lang="de-DE"/>
        </a:p>
      </dgm:t>
    </dgm:pt>
    <dgm:pt modelId="{1FC7D0F6-CE64-470E-9E2C-4C254611AEA0}" type="sibTrans" cxnId="{8358AA46-1C02-48FB-A124-9B41F02EBDFB}">
      <dgm:prSet/>
      <dgm:spPr bwMode="auto"/>
      <dgm:t>
        <a:bodyPr/>
        <a:lstStyle/>
        <a:p>
          <a:pPr>
            <a:defRPr/>
          </a:pPr>
          <a:endParaRPr lang="de-DE"/>
        </a:p>
      </dgm:t>
    </dgm:pt>
    <dgm:pt modelId="{22FCDEE0-7652-4097-91D2-9CFBA9E8D955}">
      <dgm:prSet phldrT="[Text]"/>
      <dgm:spPr bwMode="auto"/>
      <dgm:t>
        <a:bodyPr/>
        <a:lstStyle/>
        <a:p>
          <a:pPr>
            <a:defRPr/>
          </a:pPr>
          <a:r>
            <a:rPr lang="de-DE" b="1" dirty="0"/>
            <a:t>Lernstands-analyse</a:t>
          </a:r>
          <a:endParaRPr dirty="0"/>
        </a:p>
      </dgm:t>
    </dgm:pt>
    <dgm:pt modelId="{E089B169-58AA-4ED7-BC6D-5E360B9932F6}" type="parTrans" cxnId="{503511A8-702A-433C-A5AF-B28DD3B51ECE}">
      <dgm:prSet/>
      <dgm:spPr bwMode="auto"/>
      <dgm:t>
        <a:bodyPr/>
        <a:lstStyle/>
        <a:p>
          <a:pPr>
            <a:defRPr/>
          </a:pPr>
          <a:endParaRPr lang="de-DE"/>
        </a:p>
      </dgm:t>
    </dgm:pt>
    <dgm:pt modelId="{BF9545AD-9C5C-43CB-BEF0-2A9807C29246}" type="sibTrans" cxnId="{503511A8-702A-433C-A5AF-B28DD3B51ECE}">
      <dgm:prSet/>
      <dgm:spPr bwMode="auto"/>
      <dgm:t>
        <a:bodyPr/>
        <a:lstStyle/>
        <a:p>
          <a:pPr>
            <a:defRPr/>
          </a:pPr>
          <a:endParaRPr lang="de-DE"/>
        </a:p>
      </dgm:t>
    </dgm:pt>
    <dgm:pt modelId="{9DF5DA53-C33E-4FDF-BF14-B712B87BD0CE}">
      <dgm:prSet phldrT="[Text]"/>
      <dgm:spPr bwMode="auto"/>
      <dgm:t>
        <a:bodyPr/>
        <a:lstStyle/>
        <a:p>
          <a:pPr>
            <a:defRPr/>
          </a:pPr>
          <a:r>
            <a:rPr lang="de-DE" b="1" dirty="0"/>
            <a:t>Bedarfs-</a:t>
          </a:r>
          <a:br>
            <a:rPr lang="de-DE" b="1" dirty="0"/>
          </a:br>
          <a:r>
            <a:rPr lang="de-DE" b="1" dirty="0" err="1"/>
            <a:t>analyse</a:t>
          </a:r>
          <a:endParaRPr lang="de-DE" b="1" dirty="0"/>
        </a:p>
      </dgm:t>
    </dgm:pt>
    <dgm:pt modelId="{FAB0837D-74EC-4CC8-B35A-4A6A0EAA6A32}" type="parTrans" cxnId="{61839B0D-FB45-490C-856E-4F502DCED6AF}">
      <dgm:prSet/>
      <dgm:spPr bwMode="auto"/>
      <dgm:t>
        <a:bodyPr/>
        <a:lstStyle/>
        <a:p>
          <a:pPr>
            <a:defRPr/>
          </a:pPr>
          <a:endParaRPr lang="de-DE"/>
        </a:p>
      </dgm:t>
    </dgm:pt>
    <dgm:pt modelId="{C7DF6285-AF89-4AE4-AFDA-F5E75CD4DBB1}" type="sibTrans" cxnId="{61839B0D-FB45-490C-856E-4F502DCED6AF}">
      <dgm:prSet/>
      <dgm:spPr bwMode="auto"/>
      <dgm:t>
        <a:bodyPr/>
        <a:lstStyle/>
        <a:p>
          <a:pPr>
            <a:defRPr/>
          </a:pPr>
          <a:endParaRPr lang="de-DE"/>
        </a:p>
      </dgm:t>
    </dgm:pt>
    <dgm:pt modelId="{A1A33621-B883-465E-8B11-2B67BEB65FA0}">
      <dgm:prSet phldrT="[Text]"/>
      <dgm:spPr bwMode="auto"/>
      <dgm:t>
        <a:bodyPr/>
        <a:lstStyle/>
        <a:p>
          <a:pPr>
            <a:defRPr/>
          </a:pPr>
          <a:r>
            <a:rPr lang="de-DE" b="1" dirty="0"/>
            <a:t>Unterrichts-kommunikation</a:t>
          </a:r>
          <a:endParaRPr dirty="0"/>
        </a:p>
      </dgm:t>
    </dgm:pt>
    <dgm:pt modelId="{27A19F0F-249C-4DD2-B3F5-5001406C9506}" type="parTrans" cxnId="{96A0CFA4-06EA-4073-A3C3-31E3EFB47E06}">
      <dgm:prSet/>
      <dgm:spPr bwMode="auto"/>
      <dgm:t>
        <a:bodyPr/>
        <a:lstStyle/>
        <a:p>
          <a:pPr>
            <a:defRPr/>
          </a:pPr>
          <a:endParaRPr lang="de-DE"/>
        </a:p>
      </dgm:t>
    </dgm:pt>
    <dgm:pt modelId="{51C5F4A9-4B6B-4221-93C6-9D67F61D4E75}" type="sibTrans" cxnId="{96A0CFA4-06EA-4073-A3C3-31E3EFB47E06}">
      <dgm:prSet/>
      <dgm:spPr bwMode="auto"/>
      <dgm:t>
        <a:bodyPr/>
        <a:lstStyle/>
        <a:p>
          <a:pPr>
            <a:defRPr/>
          </a:pPr>
          <a:endParaRPr lang="de-DE"/>
        </a:p>
      </dgm:t>
    </dgm:pt>
    <dgm:pt modelId="{838D8EF7-4CFF-4738-ACBC-617BCABC3AF9}">
      <dgm:prSet phldrT=""/>
      <dgm:spPr bwMode="auto"/>
      <dgm:t>
        <a:bodyPr/>
        <a:lstStyle/>
        <a:p>
          <a:pPr>
            <a:defRPr/>
          </a:pPr>
          <a:r>
            <a:rPr lang="de-DE" b="1" dirty="0"/>
            <a:t>Unterrichts-planung</a:t>
          </a:r>
          <a:endParaRPr dirty="0"/>
        </a:p>
      </dgm:t>
    </dgm:pt>
    <dgm:pt modelId="{98329236-A220-4C3B-86DD-2E850F0C6E8F}" type="parTrans" cxnId="{21649DE5-6E64-4F93-BE19-8D33A16911F8}">
      <dgm:prSet/>
      <dgm:spPr bwMode="auto"/>
      <dgm:t>
        <a:bodyPr/>
        <a:lstStyle/>
        <a:p>
          <a:pPr>
            <a:defRPr/>
          </a:pPr>
          <a:endParaRPr lang="de-DE"/>
        </a:p>
      </dgm:t>
    </dgm:pt>
    <dgm:pt modelId="{8BC7057F-9D81-4880-98D6-FE64C75A83BE}" type="sibTrans" cxnId="{21649DE5-6E64-4F93-BE19-8D33A16911F8}">
      <dgm:prSet/>
      <dgm:spPr bwMode="auto"/>
      <dgm:t>
        <a:bodyPr/>
        <a:lstStyle/>
        <a:p>
          <a:pPr>
            <a:defRPr/>
          </a:pPr>
          <a:endParaRPr lang="de-DE"/>
        </a:p>
      </dgm:t>
    </dgm:pt>
    <dgm:pt modelId="{031034E4-6323-4DDC-AD92-E36AE1691E90}" type="pres">
      <dgm:prSet presAssocID="{CA9779CD-7CDF-4A4E-9782-AA27F9A1AD53}" presName="Name0" presStyleCnt="0">
        <dgm:presLayoutVars>
          <dgm:chPref val="1"/>
          <dgm:dir/>
          <dgm:animOne val="branch"/>
          <dgm:animLvl val="lvl"/>
          <dgm:resizeHandles val="exact"/>
        </dgm:presLayoutVars>
      </dgm:prSet>
      <dgm:spPr bwMode="auto"/>
    </dgm:pt>
    <dgm:pt modelId="{6A0D3601-B6F0-4C56-A5B9-3F232C39088F}" type="pres">
      <dgm:prSet presAssocID="{96DF1653-D89E-4D58-BEF3-C6C1348D34F5}" presName="vertOne" presStyleCnt="0"/>
      <dgm:spPr bwMode="auto"/>
    </dgm:pt>
    <dgm:pt modelId="{8866CFE7-CD6B-4152-97BE-9E749E4687AC}" type="pres">
      <dgm:prSet presAssocID="{96DF1653-D89E-4D58-BEF3-C6C1348D34F5}" presName="txOne" presStyleLbl="node0" presStyleIdx="0" presStyleCnt="1">
        <dgm:presLayoutVars>
          <dgm:chPref val="3"/>
        </dgm:presLayoutVars>
      </dgm:prSet>
      <dgm:spPr bwMode="auto"/>
    </dgm:pt>
    <dgm:pt modelId="{22A553FD-00E6-4C16-A8E8-CB7BB6087B21}" type="pres">
      <dgm:prSet presAssocID="{96DF1653-D89E-4D58-BEF3-C6C1348D34F5}" presName="parTransOne" presStyleCnt="0"/>
      <dgm:spPr bwMode="auto"/>
    </dgm:pt>
    <dgm:pt modelId="{2979CABA-FE3A-41D6-9B6F-8284C23B1EC8}" type="pres">
      <dgm:prSet presAssocID="{96DF1653-D89E-4D58-BEF3-C6C1348D34F5}" presName="horzOne" presStyleCnt="0"/>
      <dgm:spPr bwMode="auto"/>
    </dgm:pt>
    <dgm:pt modelId="{E615ED3A-4B6F-42F0-A226-5B79D4220546}" type="pres">
      <dgm:prSet presAssocID="{9DF5DA53-C33E-4FDF-BF14-B712B87BD0CE}" presName="vertTwo" presStyleCnt="0"/>
      <dgm:spPr bwMode="auto"/>
    </dgm:pt>
    <dgm:pt modelId="{E775521C-4A6E-49D3-8D4C-098A954AF810}" type="pres">
      <dgm:prSet presAssocID="{9DF5DA53-C33E-4FDF-BF14-B712B87BD0CE}" presName="txTwo" presStyleLbl="node2" presStyleIdx="0" presStyleCnt="4">
        <dgm:presLayoutVars>
          <dgm:chPref val="3"/>
        </dgm:presLayoutVars>
      </dgm:prSet>
      <dgm:spPr bwMode="auto"/>
    </dgm:pt>
    <dgm:pt modelId="{AFDAB742-308E-4C0A-9F93-28319664CFD1}" type="pres">
      <dgm:prSet presAssocID="{9DF5DA53-C33E-4FDF-BF14-B712B87BD0CE}" presName="horzTwo" presStyleCnt="0"/>
      <dgm:spPr bwMode="auto"/>
    </dgm:pt>
    <dgm:pt modelId="{E32AC2CA-4F5F-4534-B0D6-CB3B70A95067}" type="pres">
      <dgm:prSet presAssocID="{C7DF6285-AF89-4AE4-AFDA-F5E75CD4DBB1}" presName="sibSpaceTwo" presStyleCnt="0"/>
      <dgm:spPr bwMode="auto"/>
    </dgm:pt>
    <dgm:pt modelId="{B3B78F71-5282-4CE9-B5AD-371A053D156C}" type="pres">
      <dgm:prSet presAssocID="{22FCDEE0-7652-4097-91D2-9CFBA9E8D955}" presName="vertTwo" presStyleCnt="0"/>
      <dgm:spPr bwMode="auto"/>
    </dgm:pt>
    <dgm:pt modelId="{78546249-519C-40BE-816A-D91A24FF8FA4}" type="pres">
      <dgm:prSet presAssocID="{22FCDEE0-7652-4097-91D2-9CFBA9E8D955}" presName="txTwo" presStyleLbl="node2" presStyleIdx="1" presStyleCnt="4">
        <dgm:presLayoutVars>
          <dgm:chPref val="3"/>
        </dgm:presLayoutVars>
      </dgm:prSet>
      <dgm:spPr bwMode="auto"/>
    </dgm:pt>
    <dgm:pt modelId="{2D84C9A9-9537-4B7A-BE7D-1B8A41B26A4D}" type="pres">
      <dgm:prSet presAssocID="{22FCDEE0-7652-4097-91D2-9CFBA9E8D955}" presName="horzTwo" presStyleCnt="0"/>
      <dgm:spPr bwMode="auto"/>
    </dgm:pt>
    <dgm:pt modelId="{BE9D07CF-6790-482B-96E0-5AFA72BCA9C4}" type="pres">
      <dgm:prSet presAssocID="{BF9545AD-9C5C-43CB-BEF0-2A9807C29246}" presName="sibSpaceTwo" presStyleCnt="0"/>
      <dgm:spPr bwMode="auto"/>
    </dgm:pt>
    <dgm:pt modelId="{215512BE-C47F-451A-BE7F-21AD1FD2ECE1}" type="pres">
      <dgm:prSet presAssocID="{838D8EF7-4CFF-4738-ACBC-617BCABC3AF9}" presName="vertTwo" presStyleCnt="0"/>
      <dgm:spPr bwMode="auto"/>
    </dgm:pt>
    <dgm:pt modelId="{589C3D70-0088-4088-85A6-D3988CB7AE6D}" type="pres">
      <dgm:prSet presAssocID="{838D8EF7-4CFF-4738-ACBC-617BCABC3AF9}" presName="txTwo" presStyleLbl="node2" presStyleIdx="2" presStyleCnt="4">
        <dgm:presLayoutVars>
          <dgm:chPref val="3"/>
        </dgm:presLayoutVars>
      </dgm:prSet>
      <dgm:spPr bwMode="auto"/>
    </dgm:pt>
    <dgm:pt modelId="{6631CA10-5E51-49CB-BAC1-0CFD98A3FA45}" type="pres">
      <dgm:prSet presAssocID="{838D8EF7-4CFF-4738-ACBC-617BCABC3AF9}" presName="horzTwo" presStyleCnt="0"/>
      <dgm:spPr bwMode="auto"/>
    </dgm:pt>
    <dgm:pt modelId="{2089C4E2-E6B8-4371-9F38-3C07F85D7114}" type="pres">
      <dgm:prSet presAssocID="{8BC7057F-9D81-4880-98D6-FE64C75A83BE}" presName="sibSpaceTwo" presStyleCnt="0"/>
      <dgm:spPr bwMode="auto"/>
    </dgm:pt>
    <dgm:pt modelId="{3DB5D14C-2C85-400B-A8EB-EBC243BDCAFC}" type="pres">
      <dgm:prSet presAssocID="{A1A33621-B883-465E-8B11-2B67BEB65FA0}" presName="vertTwo" presStyleCnt="0"/>
      <dgm:spPr bwMode="auto"/>
    </dgm:pt>
    <dgm:pt modelId="{C312E681-CE22-49B3-A1D9-3A21E41158AA}" type="pres">
      <dgm:prSet presAssocID="{A1A33621-B883-465E-8B11-2B67BEB65FA0}" presName="txTwo" presStyleLbl="node2" presStyleIdx="3" presStyleCnt="4">
        <dgm:presLayoutVars>
          <dgm:chPref val="3"/>
        </dgm:presLayoutVars>
      </dgm:prSet>
      <dgm:spPr bwMode="auto"/>
    </dgm:pt>
    <dgm:pt modelId="{0927D086-5185-405E-B7F7-C1293A8B7AA1}" type="pres">
      <dgm:prSet presAssocID="{A1A33621-B883-465E-8B11-2B67BEB65FA0}" presName="horzTwo" presStyleCnt="0"/>
      <dgm:spPr bwMode="auto"/>
    </dgm:pt>
  </dgm:ptLst>
  <dgm:cxnLst>
    <dgm:cxn modelId="{61839B0D-FB45-490C-856E-4F502DCED6AF}" srcId="{96DF1653-D89E-4D58-BEF3-C6C1348D34F5}" destId="{9DF5DA53-C33E-4FDF-BF14-B712B87BD0CE}" srcOrd="0" destOrd="0" parTransId="{FAB0837D-74EC-4CC8-B35A-4A6A0EAA6A32}" sibTransId="{C7DF6285-AF89-4AE4-AFDA-F5E75CD4DBB1}"/>
    <dgm:cxn modelId="{8358AA46-1C02-48FB-A124-9B41F02EBDFB}" srcId="{CA9779CD-7CDF-4A4E-9782-AA27F9A1AD53}" destId="{96DF1653-D89E-4D58-BEF3-C6C1348D34F5}" srcOrd="0" destOrd="0" parTransId="{EE265EAF-7FB8-4246-BDF8-C8CEC8068DF6}" sibTransId="{1FC7D0F6-CE64-470E-9E2C-4C254611AEA0}"/>
    <dgm:cxn modelId="{E85A1648-C923-4B2C-9722-066E5459BFE0}" type="presOf" srcId="{9DF5DA53-C33E-4FDF-BF14-B712B87BD0CE}" destId="{E775521C-4A6E-49D3-8D4C-098A954AF810}" srcOrd="0" destOrd="0" presId="urn:microsoft.com/office/officeart/2005/8/layout/hierarchy4#2"/>
    <dgm:cxn modelId="{91540E4B-F23F-41A8-9188-4C2872BDC377}" type="presOf" srcId="{96DF1653-D89E-4D58-BEF3-C6C1348D34F5}" destId="{8866CFE7-CD6B-4152-97BE-9E749E4687AC}" srcOrd="0" destOrd="0" presId="urn:microsoft.com/office/officeart/2005/8/layout/hierarchy4#2"/>
    <dgm:cxn modelId="{AAAA3A6C-71FC-492E-84B2-773156F7BED0}" type="presOf" srcId="{22FCDEE0-7652-4097-91D2-9CFBA9E8D955}" destId="{78546249-519C-40BE-816A-D91A24FF8FA4}" srcOrd="0" destOrd="0" presId="urn:microsoft.com/office/officeart/2005/8/layout/hierarchy4#2"/>
    <dgm:cxn modelId="{2FEB2E5A-A49A-4F18-8E7D-C57BB1E49B0F}" type="presOf" srcId="{CA9779CD-7CDF-4A4E-9782-AA27F9A1AD53}" destId="{031034E4-6323-4DDC-AD92-E36AE1691E90}" srcOrd="0" destOrd="0" presId="urn:microsoft.com/office/officeart/2005/8/layout/hierarchy4#2"/>
    <dgm:cxn modelId="{7E67FB87-5441-4DDF-80D2-A26C8FFFE049}" type="presOf" srcId="{838D8EF7-4CFF-4738-ACBC-617BCABC3AF9}" destId="{589C3D70-0088-4088-85A6-D3988CB7AE6D}" srcOrd="0" destOrd="0" presId="urn:microsoft.com/office/officeart/2005/8/layout/hierarchy4#2"/>
    <dgm:cxn modelId="{96A0CFA4-06EA-4073-A3C3-31E3EFB47E06}" srcId="{96DF1653-D89E-4D58-BEF3-C6C1348D34F5}" destId="{A1A33621-B883-465E-8B11-2B67BEB65FA0}" srcOrd="3" destOrd="0" parTransId="{27A19F0F-249C-4DD2-B3F5-5001406C9506}" sibTransId="{51C5F4A9-4B6B-4221-93C6-9D67F61D4E75}"/>
    <dgm:cxn modelId="{503511A8-702A-433C-A5AF-B28DD3B51ECE}" srcId="{96DF1653-D89E-4D58-BEF3-C6C1348D34F5}" destId="{22FCDEE0-7652-4097-91D2-9CFBA9E8D955}" srcOrd="1" destOrd="0" parTransId="{E089B169-58AA-4ED7-BC6D-5E360B9932F6}" sibTransId="{BF9545AD-9C5C-43CB-BEF0-2A9807C29246}"/>
    <dgm:cxn modelId="{21649DE5-6E64-4F93-BE19-8D33A16911F8}" srcId="{96DF1653-D89E-4D58-BEF3-C6C1348D34F5}" destId="{838D8EF7-4CFF-4738-ACBC-617BCABC3AF9}" srcOrd="2" destOrd="0" parTransId="{98329236-A220-4C3B-86DD-2E850F0C6E8F}" sibTransId="{8BC7057F-9D81-4880-98D6-FE64C75A83BE}"/>
    <dgm:cxn modelId="{9C31D1E7-B046-4102-B95E-FEA2B266AD4B}" type="presOf" srcId="{A1A33621-B883-465E-8B11-2B67BEB65FA0}" destId="{C312E681-CE22-49B3-A1D9-3A21E41158AA}" srcOrd="0" destOrd="0" presId="urn:microsoft.com/office/officeart/2005/8/layout/hierarchy4#2"/>
    <dgm:cxn modelId="{EE94F4F2-D305-4897-A071-6C9E4A16EFDC}" type="presParOf" srcId="{031034E4-6323-4DDC-AD92-E36AE1691E90}" destId="{6A0D3601-B6F0-4C56-A5B9-3F232C39088F}" srcOrd="0" destOrd="0" presId="urn:microsoft.com/office/officeart/2005/8/layout/hierarchy4#2"/>
    <dgm:cxn modelId="{B16705A0-7BDD-4A89-B8DE-04FB9A964FFC}" type="presParOf" srcId="{6A0D3601-B6F0-4C56-A5B9-3F232C39088F}" destId="{8866CFE7-CD6B-4152-97BE-9E749E4687AC}" srcOrd="0" destOrd="0" presId="urn:microsoft.com/office/officeart/2005/8/layout/hierarchy4#2"/>
    <dgm:cxn modelId="{7129B9A5-5170-4C13-99E3-8470D7973103}" type="presParOf" srcId="{6A0D3601-B6F0-4C56-A5B9-3F232C39088F}" destId="{22A553FD-00E6-4C16-A8E8-CB7BB6087B21}" srcOrd="1" destOrd="0" presId="urn:microsoft.com/office/officeart/2005/8/layout/hierarchy4#2"/>
    <dgm:cxn modelId="{4EFA3F1C-60D0-4C77-8AE3-1945C1072C44}" type="presParOf" srcId="{6A0D3601-B6F0-4C56-A5B9-3F232C39088F}" destId="{2979CABA-FE3A-41D6-9B6F-8284C23B1EC8}" srcOrd="2" destOrd="0" presId="urn:microsoft.com/office/officeart/2005/8/layout/hierarchy4#2"/>
    <dgm:cxn modelId="{81F8209E-06DB-42AB-BAC7-8D09B3AF680B}" type="presParOf" srcId="{2979CABA-FE3A-41D6-9B6F-8284C23B1EC8}" destId="{E615ED3A-4B6F-42F0-A226-5B79D4220546}" srcOrd="0" destOrd="0" presId="urn:microsoft.com/office/officeart/2005/8/layout/hierarchy4#2"/>
    <dgm:cxn modelId="{2B005327-2AF9-4327-BC7C-FABF6FDBFFDC}" type="presParOf" srcId="{E615ED3A-4B6F-42F0-A226-5B79D4220546}" destId="{E775521C-4A6E-49D3-8D4C-098A954AF810}" srcOrd="0" destOrd="0" presId="urn:microsoft.com/office/officeart/2005/8/layout/hierarchy4#2"/>
    <dgm:cxn modelId="{6846C48E-913F-4CFB-A8A0-34F96860A256}" type="presParOf" srcId="{E615ED3A-4B6F-42F0-A226-5B79D4220546}" destId="{AFDAB742-308E-4C0A-9F93-28319664CFD1}" srcOrd="1" destOrd="0" presId="urn:microsoft.com/office/officeart/2005/8/layout/hierarchy4#2"/>
    <dgm:cxn modelId="{0B7CC3E1-4D95-47D2-8CB8-20BE6C7DCFE8}" type="presParOf" srcId="{2979CABA-FE3A-41D6-9B6F-8284C23B1EC8}" destId="{E32AC2CA-4F5F-4534-B0D6-CB3B70A95067}" srcOrd="1" destOrd="0" presId="urn:microsoft.com/office/officeart/2005/8/layout/hierarchy4#2"/>
    <dgm:cxn modelId="{DC659EC4-6D8F-4A19-BEF8-D4C02BA5776F}" type="presParOf" srcId="{2979CABA-FE3A-41D6-9B6F-8284C23B1EC8}" destId="{B3B78F71-5282-4CE9-B5AD-371A053D156C}" srcOrd="2" destOrd="0" presId="urn:microsoft.com/office/officeart/2005/8/layout/hierarchy4#2"/>
    <dgm:cxn modelId="{E802B031-AEBF-4652-A6EF-EC2296C69BDE}" type="presParOf" srcId="{B3B78F71-5282-4CE9-B5AD-371A053D156C}" destId="{78546249-519C-40BE-816A-D91A24FF8FA4}" srcOrd="0" destOrd="0" presId="urn:microsoft.com/office/officeart/2005/8/layout/hierarchy4#2"/>
    <dgm:cxn modelId="{730FFE64-C2B8-4CE3-90A5-4B296420D31A}" type="presParOf" srcId="{B3B78F71-5282-4CE9-B5AD-371A053D156C}" destId="{2D84C9A9-9537-4B7A-BE7D-1B8A41B26A4D}" srcOrd="1" destOrd="0" presId="urn:microsoft.com/office/officeart/2005/8/layout/hierarchy4#2"/>
    <dgm:cxn modelId="{4D31612C-6291-481A-BDBF-38FA8AEE49EC}" type="presParOf" srcId="{2979CABA-FE3A-41D6-9B6F-8284C23B1EC8}" destId="{BE9D07CF-6790-482B-96E0-5AFA72BCA9C4}" srcOrd="3" destOrd="0" presId="urn:microsoft.com/office/officeart/2005/8/layout/hierarchy4#2"/>
    <dgm:cxn modelId="{4355F56E-F1BF-4E4A-8D3A-B993D05BB5E3}" type="presParOf" srcId="{2979CABA-FE3A-41D6-9B6F-8284C23B1EC8}" destId="{215512BE-C47F-451A-BE7F-21AD1FD2ECE1}" srcOrd="4" destOrd="0" presId="urn:microsoft.com/office/officeart/2005/8/layout/hierarchy4#2"/>
    <dgm:cxn modelId="{A9447824-EA22-4463-BB02-5AD488025A41}" type="presParOf" srcId="{215512BE-C47F-451A-BE7F-21AD1FD2ECE1}" destId="{589C3D70-0088-4088-85A6-D3988CB7AE6D}" srcOrd="0" destOrd="0" presId="urn:microsoft.com/office/officeart/2005/8/layout/hierarchy4#2"/>
    <dgm:cxn modelId="{C6E526E3-726E-4AA2-99C9-8EB76A4AAD4D}" type="presParOf" srcId="{215512BE-C47F-451A-BE7F-21AD1FD2ECE1}" destId="{6631CA10-5E51-49CB-BAC1-0CFD98A3FA45}" srcOrd="1" destOrd="0" presId="urn:microsoft.com/office/officeart/2005/8/layout/hierarchy4#2"/>
    <dgm:cxn modelId="{D113600D-B802-4EE7-8728-5ACA444C328B}" type="presParOf" srcId="{2979CABA-FE3A-41D6-9B6F-8284C23B1EC8}" destId="{2089C4E2-E6B8-4371-9F38-3C07F85D7114}" srcOrd="5" destOrd="0" presId="urn:microsoft.com/office/officeart/2005/8/layout/hierarchy4#2"/>
    <dgm:cxn modelId="{072810D2-E695-451F-886D-8091BA316E26}" type="presParOf" srcId="{2979CABA-FE3A-41D6-9B6F-8284C23B1EC8}" destId="{3DB5D14C-2C85-400B-A8EB-EBC243BDCAFC}" srcOrd="6" destOrd="0" presId="urn:microsoft.com/office/officeart/2005/8/layout/hierarchy4#2"/>
    <dgm:cxn modelId="{E56021A7-44BB-439B-BA3F-DBAF412E68A3}" type="presParOf" srcId="{3DB5D14C-2C85-400B-A8EB-EBC243BDCAFC}" destId="{C312E681-CE22-49B3-A1D9-3A21E41158AA}" srcOrd="0" destOrd="0" presId="urn:microsoft.com/office/officeart/2005/8/layout/hierarchy4#2"/>
    <dgm:cxn modelId="{6A053161-5C8C-414F-849D-B0E08D58C360}" type="presParOf" srcId="{3DB5D14C-2C85-400B-A8EB-EBC243BDCAFC}" destId="{0927D086-5185-405E-B7F7-C1293A8B7AA1}" srcOrd="1" destOrd="0" presId="urn:microsoft.com/office/officeart/2005/8/layout/hierarchy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DDA7-238F-4084-9441-A64FF6174F45}">
      <dsp:nvSpPr>
        <dsp:cNvPr id="0" name=""/>
        <dsp:cNvSpPr/>
      </dsp:nvSpPr>
      <dsp:spPr bwMode="auto">
        <a:xfrm>
          <a:off x="0" y="0"/>
          <a:ext cx="4365796" cy="4365796"/>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E7A86-339A-4527-B04F-5D904AB6FD66}">
      <dsp:nvSpPr>
        <dsp:cNvPr id="0" name=""/>
        <dsp:cNvSpPr/>
      </dsp:nvSpPr>
      <dsp:spPr bwMode="auto">
        <a:xfrm>
          <a:off x="2182898" y="0"/>
          <a:ext cx="6153653" cy="436579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weiterer gesellschaftlicher Horizont</a:t>
          </a:r>
        </a:p>
      </dsp:txBody>
      <dsp:txXfrm>
        <a:off x="2182898" y="0"/>
        <a:ext cx="3076826" cy="654869"/>
      </dsp:txXfrm>
    </dsp:sp>
    <dsp:sp modelId="{BF53AEAD-7C3C-4049-B3D2-286ECDC4977F}">
      <dsp:nvSpPr>
        <dsp:cNvPr id="0" name=""/>
        <dsp:cNvSpPr/>
      </dsp:nvSpPr>
      <dsp:spPr bwMode="auto">
        <a:xfrm>
          <a:off x="436579" y="654869"/>
          <a:ext cx="3492637" cy="3492637"/>
        </a:xfrm>
        <a:prstGeom prst="pie">
          <a:avLst>
            <a:gd name="adj1" fmla="val 5400000"/>
            <a:gd name="adj2" fmla="val 1620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73C2C-BB71-4EF3-9EDC-93BB114049BA}">
      <dsp:nvSpPr>
        <dsp:cNvPr id="0" name=""/>
        <dsp:cNvSpPr/>
      </dsp:nvSpPr>
      <dsp:spPr bwMode="auto">
        <a:xfrm>
          <a:off x="2182898" y="654869"/>
          <a:ext cx="6153653" cy="3492637"/>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Schule</a:t>
          </a:r>
        </a:p>
      </dsp:txBody>
      <dsp:txXfrm>
        <a:off x="2182898" y="654869"/>
        <a:ext cx="3076826" cy="654869"/>
      </dsp:txXfrm>
    </dsp:sp>
    <dsp:sp modelId="{C69E6412-2017-4A5E-A6A8-CCD7F51AE80C}">
      <dsp:nvSpPr>
        <dsp:cNvPr id="0" name=""/>
        <dsp:cNvSpPr/>
      </dsp:nvSpPr>
      <dsp:spPr bwMode="auto">
        <a:xfrm>
          <a:off x="873159" y="1309739"/>
          <a:ext cx="2619478" cy="2619478"/>
        </a:xfrm>
        <a:prstGeom prst="pie">
          <a:avLst>
            <a:gd name="adj1" fmla="val 5400000"/>
            <a:gd name="adj2" fmla="val 162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5C71F-9426-469C-B165-2481B452AEF4}">
      <dsp:nvSpPr>
        <dsp:cNvPr id="0" name=""/>
        <dsp:cNvSpPr/>
      </dsp:nvSpPr>
      <dsp:spPr bwMode="auto">
        <a:xfrm>
          <a:off x="2182898" y="1309739"/>
          <a:ext cx="6153653" cy="2619478"/>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Peers</a:t>
          </a:r>
        </a:p>
      </dsp:txBody>
      <dsp:txXfrm>
        <a:off x="2182898" y="1309739"/>
        <a:ext cx="3076826" cy="654869"/>
      </dsp:txXfrm>
    </dsp:sp>
    <dsp:sp modelId="{809EFD83-76DC-490F-BF40-83E9829DD6D8}">
      <dsp:nvSpPr>
        <dsp:cNvPr id="0" name=""/>
        <dsp:cNvSpPr/>
      </dsp:nvSpPr>
      <dsp:spPr bwMode="auto">
        <a:xfrm>
          <a:off x="1309739" y="1964608"/>
          <a:ext cx="1746318" cy="1746318"/>
        </a:xfrm>
        <a:prstGeom prst="pie">
          <a:avLst>
            <a:gd name="adj1" fmla="val 5400000"/>
            <a:gd name="adj2" fmla="val 1620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2442A-C7D6-4CAA-BDA3-30920BD337B1}">
      <dsp:nvSpPr>
        <dsp:cNvPr id="0" name=""/>
        <dsp:cNvSpPr/>
      </dsp:nvSpPr>
      <dsp:spPr bwMode="auto">
        <a:xfrm>
          <a:off x="2182898" y="1964608"/>
          <a:ext cx="6153653" cy="1746318"/>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dirty="0"/>
            <a:t>Familie: Ich-Bildung</a:t>
          </a:r>
        </a:p>
      </dsp:txBody>
      <dsp:txXfrm>
        <a:off x="2182898" y="1964608"/>
        <a:ext cx="3076826" cy="654869"/>
      </dsp:txXfrm>
    </dsp:sp>
    <dsp:sp modelId="{4745F646-D17B-42A8-872A-0904749F296F}">
      <dsp:nvSpPr>
        <dsp:cNvPr id="0" name=""/>
        <dsp:cNvSpPr/>
      </dsp:nvSpPr>
      <dsp:spPr bwMode="auto">
        <a:xfrm>
          <a:off x="1746318" y="2619478"/>
          <a:ext cx="873159" cy="873159"/>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479F6-83C2-407E-B894-2F6B6CA07FCB}">
      <dsp:nvSpPr>
        <dsp:cNvPr id="0" name=""/>
        <dsp:cNvSpPr/>
      </dsp:nvSpPr>
      <dsp:spPr bwMode="auto">
        <a:xfrm>
          <a:off x="2182898" y="2619478"/>
          <a:ext cx="6153653" cy="87315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Leib/organische Ausstattung</a:t>
          </a:r>
        </a:p>
      </dsp:txBody>
      <dsp:txXfrm>
        <a:off x="2182898" y="2619478"/>
        <a:ext cx="3076826" cy="873159"/>
      </dsp:txXfrm>
    </dsp:sp>
    <dsp:sp modelId="{70C52353-4966-44D4-ABDC-900DFF50E84F}">
      <dsp:nvSpPr>
        <dsp:cNvPr id="0" name=""/>
        <dsp:cNvSpPr/>
      </dsp:nvSpPr>
      <dsp:spPr bwMode="auto">
        <a:xfrm>
          <a:off x="5259725" y="0"/>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defRPr/>
          </a:pPr>
          <a:r>
            <a:rPr lang="de-DE" sz="1200" kern="1200"/>
            <a:t>Arbeit: Fachsprachen, Berufssprachen</a:t>
          </a:r>
        </a:p>
        <a:p>
          <a:pPr marL="114300" lvl="1" indent="-114300" algn="l" defTabSz="533400">
            <a:lnSpc>
              <a:spcPct val="90000"/>
            </a:lnSpc>
            <a:spcBef>
              <a:spcPct val="0"/>
            </a:spcBef>
            <a:spcAft>
              <a:spcPct val="15000"/>
            </a:spcAft>
            <a:buChar char="•"/>
            <a:defRPr/>
          </a:pPr>
          <a:r>
            <a:rPr lang="de-DE" sz="1200" kern="1200"/>
            <a:t>Tertiärbildung: akademische Texte, Fachsprachen</a:t>
          </a:r>
        </a:p>
      </dsp:txBody>
      <dsp:txXfrm>
        <a:off x="5259725" y="0"/>
        <a:ext cx="3076826" cy="654869"/>
      </dsp:txXfrm>
    </dsp:sp>
    <dsp:sp modelId="{13B85A81-5D7C-4507-A0B4-41FDC1EBDE31}">
      <dsp:nvSpPr>
        <dsp:cNvPr id="0" name=""/>
        <dsp:cNvSpPr/>
      </dsp:nvSpPr>
      <dsp:spPr bwMode="auto">
        <a:xfrm>
          <a:off x="5259725" y="654869"/>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defRPr/>
          </a:pPr>
          <a:r>
            <a:rPr lang="de-DE" sz="1200" b="0" kern="1200"/>
            <a:t>Schriftspracherwerb</a:t>
          </a:r>
        </a:p>
        <a:p>
          <a:pPr marL="114300" lvl="1" indent="-114300" algn="l" defTabSz="533400">
            <a:lnSpc>
              <a:spcPct val="90000"/>
            </a:lnSpc>
            <a:spcBef>
              <a:spcPct val="0"/>
            </a:spcBef>
            <a:spcAft>
              <a:spcPct val="15000"/>
            </a:spcAft>
            <a:buChar char="•"/>
            <a:defRPr/>
          </a:pPr>
          <a:r>
            <a:rPr lang="de-DE" sz="1200" kern="1200"/>
            <a:t>formale Sprache</a:t>
          </a:r>
        </a:p>
        <a:p>
          <a:pPr marL="114300" lvl="1" indent="-114300" algn="l" defTabSz="533400">
            <a:lnSpc>
              <a:spcPct val="90000"/>
            </a:lnSpc>
            <a:spcBef>
              <a:spcPct val="0"/>
            </a:spcBef>
            <a:spcAft>
              <a:spcPct val="15000"/>
            </a:spcAft>
            <a:buChar char="•"/>
            <a:defRPr/>
          </a:pPr>
          <a:r>
            <a:rPr lang="de-DE" sz="1200" kern="1200"/>
            <a:t>Fachsprachen</a:t>
          </a:r>
        </a:p>
      </dsp:txBody>
      <dsp:txXfrm>
        <a:off x="5259725" y="654869"/>
        <a:ext cx="3076826" cy="654869"/>
      </dsp:txXfrm>
    </dsp:sp>
    <dsp:sp modelId="{CB16A804-4327-44E8-B2E1-DA353E685129}">
      <dsp:nvSpPr>
        <dsp:cNvPr id="0" name=""/>
        <dsp:cNvSpPr/>
      </dsp:nvSpPr>
      <dsp:spPr bwMode="auto">
        <a:xfrm>
          <a:off x="5259725" y="1309739"/>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defRPr/>
          </a:pPr>
          <a:r>
            <a:rPr lang="de-DE" sz="1200" kern="1200"/>
            <a:t>erweiterte frühe Sprachentwicklung</a:t>
          </a:r>
        </a:p>
        <a:p>
          <a:pPr marL="114300" lvl="1" indent="-114300" algn="l" defTabSz="533400">
            <a:lnSpc>
              <a:spcPct val="90000"/>
            </a:lnSpc>
            <a:spcBef>
              <a:spcPct val="0"/>
            </a:spcBef>
            <a:spcAft>
              <a:spcPct val="15000"/>
            </a:spcAft>
            <a:buChar char="•"/>
            <a:defRPr/>
          </a:pPr>
          <a:r>
            <a:rPr lang="de-DE" sz="1200" kern="1200"/>
            <a:t>Variation (z.B. Soziolekte)</a:t>
          </a:r>
        </a:p>
      </dsp:txBody>
      <dsp:txXfrm>
        <a:off x="5259725" y="1309739"/>
        <a:ext cx="3076826" cy="654869"/>
      </dsp:txXfrm>
    </dsp:sp>
    <dsp:sp modelId="{4E3297D0-8961-4A1E-B7DF-DC6883E696EA}">
      <dsp:nvSpPr>
        <dsp:cNvPr id="0" name=""/>
        <dsp:cNvSpPr/>
      </dsp:nvSpPr>
      <dsp:spPr bwMode="auto">
        <a:xfrm>
          <a:off x="5259725" y="1964608"/>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defRPr/>
          </a:pPr>
          <a:r>
            <a:rPr lang="de-DE" sz="1200" kern="1200"/>
            <a:t>Sozialisation: frühe Sprachentwicklung</a:t>
          </a:r>
        </a:p>
      </dsp:txBody>
      <dsp:txXfrm>
        <a:off x="5259725" y="1964608"/>
        <a:ext cx="3076826" cy="654869"/>
      </dsp:txXfrm>
    </dsp:sp>
    <dsp:sp modelId="{0D304A0C-6057-4378-BE30-EE2770C52AD7}">
      <dsp:nvSpPr>
        <dsp:cNvPr id="0" name=""/>
        <dsp:cNvSpPr/>
      </dsp:nvSpPr>
      <dsp:spPr bwMode="auto">
        <a:xfrm>
          <a:off x="5259725" y="2619478"/>
          <a:ext cx="3076826" cy="8731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defRPr/>
          </a:pPr>
          <a:r>
            <a:rPr lang="de-DE" sz="1200" kern="1200"/>
            <a:t>Sprachfähigkeit</a:t>
          </a:r>
        </a:p>
      </dsp:txBody>
      <dsp:txXfrm>
        <a:off x="5259725" y="2619478"/>
        <a:ext cx="3076826" cy="873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DDA7-238F-4084-9441-A64FF6174F45}">
      <dsp:nvSpPr>
        <dsp:cNvPr id="0" name=""/>
        <dsp:cNvSpPr/>
      </dsp:nvSpPr>
      <dsp:spPr bwMode="auto">
        <a:xfrm>
          <a:off x="0" y="0"/>
          <a:ext cx="4365796" cy="4365796"/>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E7A86-339A-4527-B04F-5D904AB6FD66}">
      <dsp:nvSpPr>
        <dsp:cNvPr id="0" name=""/>
        <dsp:cNvSpPr/>
      </dsp:nvSpPr>
      <dsp:spPr bwMode="auto">
        <a:xfrm>
          <a:off x="2182898" y="0"/>
          <a:ext cx="6153653" cy="436579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weiterer gesellschaftlicher Horizont</a:t>
          </a:r>
        </a:p>
      </dsp:txBody>
      <dsp:txXfrm>
        <a:off x="2182898" y="0"/>
        <a:ext cx="3076826" cy="654869"/>
      </dsp:txXfrm>
    </dsp:sp>
    <dsp:sp modelId="{BF53AEAD-7C3C-4049-B3D2-286ECDC4977F}">
      <dsp:nvSpPr>
        <dsp:cNvPr id="0" name=""/>
        <dsp:cNvSpPr/>
      </dsp:nvSpPr>
      <dsp:spPr bwMode="auto">
        <a:xfrm>
          <a:off x="436579" y="654869"/>
          <a:ext cx="3492637" cy="3492637"/>
        </a:xfrm>
        <a:prstGeom prst="pie">
          <a:avLst>
            <a:gd name="adj1" fmla="val 5400000"/>
            <a:gd name="adj2" fmla="val 1620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73C2C-BB71-4EF3-9EDC-93BB114049BA}">
      <dsp:nvSpPr>
        <dsp:cNvPr id="0" name=""/>
        <dsp:cNvSpPr/>
      </dsp:nvSpPr>
      <dsp:spPr bwMode="auto">
        <a:xfrm>
          <a:off x="2182898" y="654869"/>
          <a:ext cx="6153653" cy="3492637"/>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Schule</a:t>
          </a:r>
        </a:p>
      </dsp:txBody>
      <dsp:txXfrm>
        <a:off x="2182898" y="654869"/>
        <a:ext cx="3076826" cy="654869"/>
      </dsp:txXfrm>
    </dsp:sp>
    <dsp:sp modelId="{C69E6412-2017-4A5E-A6A8-CCD7F51AE80C}">
      <dsp:nvSpPr>
        <dsp:cNvPr id="0" name=""/>
        <dsp:cNvSpPr/>
      </dsp:nvSpPr>
      <dsp:spPr bwMode="auto">
        <a:xfrm>
          <a:off x="873159" y="1309739"/>
          <a:ext cx="2619478" cy="2619478"/>
        </a:xfrm>
        <a:prstGeom prst="pie">
          <a:avLst>
            <a:gd name="adj1" fmla="val 5400000"/>
            <a:gd name="adj2" fmla="val 162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5C71F-9426-469C-B165-2481B452AEF4}">
      <dsp:nvSpPr>
        <dsp:cNvPr id="0" name=""/>
        <dsp:cNvSpPr/>
      </dsp:nvSpPr>
      <dsp:spPr bwMode="auto">
        <a:xfrm>
          <a:off x="2182898" y="1309739"/>
          <a:ext cx="6153653" cy="2619478"/>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Peers</a:t>
          </a:r>
        </a:p>
      </dsp:txBody>
      <dsp:txXfrm>
        <a:off x="2182898" y="1309739"/>
        <a:ext cx="3076826" cy="654869"/>
      </dsp:txXfrm>
    </dsp:sp>
    <dsp:sp modelId="{809EFD83-76DC-490F-BF40-83E9829DD6D8}">
      <dsp:nvSpPr>
        <dsp:cNvPr id="0" name=""/>
        <dsp:cNvSpPr/>
      </dsp:nvSpPr>
      <dsp:spPr bwMode="auto">
        <a:xfrm>
          <a:off x="1309739" y="1964608"/>
          <a:ext cx="1746318" cy="1746318"/>
        </a:xfrm>
        <a:prstGeom prst="pie">
          <a:avLst>
            <a:gd name="adj1" fmla="val 5400000"/>
            <a:gd name="adj2" fmla="val 1620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2442A-C7D6-4CAA-BDA3-30920BD337B1}">
      <dsp:nvSpPr>
        <dsp:cNvPr id="0" name=""/>
        <dsp:cNvSpPr/>
      </dsp:nvSpPr>
      <dsp:spPr bwMode="auto">
        <a:xfrm>
          <a:off x="2182898" y="1964608"/>
          <a:ext cx="6153653" cy="1746318"/>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dirty="0"/>
            <a:t>Familie: Ich-Bildung</a:t>
          </a:r>
        </a:p>
      </dsp:txBody>
      <dsp:txXfrm>
        <a:off x="2182898" y="1964608"/>
        <a:ext cx="3076826" cy="654869"/>
      </dsp:txXfrm>
    </dsp:sp>
    <dsp:sp modelId="{4745F646-D17B-42A8-872A-0904749F296F}">
      <dsp:nvSpPr>
        <dsp:cNvPr id="0" name=""/>
        <dsp:cNvSpPr/>
      </dsp:nvSpPr>
      <dsp:spPr bwMode="auto">
        <a:xfrm>
          <a:off x="1746318" y="2619478"/>
          <a:ext cx="873159" cy="873159"/>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479F6-83C2-407E-B894-2F6B6CA07FCB}">
      <dsp:nvSpPr>
        <dsp:cNvPr id="0" name=""/>
        <dsp:cNvSpPr/>
      </dsp:nvSpPr>
      <dsp:spPr bwMode="auto">
        <a:xfrm>
          <a:off x="2182898" y="2619478"/>
          <a:ext cx="6153653" cy="87315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de-DE" sz="1800" kern="1200"/>
            <a:t>Leib/organische Ausstattung</a:t>
          </a:r>
        </a:p>
      </dsp:txBody>
      <dsp:txXfrm>
        <a:off x="2182898" y="2619478"/>
        <a:ext cx="3076826" cy="873159"/>
      </dsp:txXfrm>
    </dsp:sp>
    <dsp:sp modelId="{70C52353-4966-44D4-ABDC-900DFF50E84F}">
      <dsp:nvSpPr>
        <dsp:cNvPr id="0" name=""/>
        <dsp:cNvSpPr/>
      </dsp:nvSpPr>
      <dsp:spPr bwMode="auto">
        <a:xfrm>
          <a:off x="5259725" y="0"/>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defRPr/>
          </a:pPr>
          <a:r>
            <a:rPr lang="de-DE" sz="1100" kern="1200"/>
            <a:t>Arbeit: Fachsprachen, Sprache am Arbeitsplatz</a:t>
          </a:r>
        </a:p>
        <a:p>
          <a:pPr marL="57150" lvl="1" indent="-57150" algn="l" defTabSz="488950">
            <a:lnSpc>
              <a:spcPct val="90000"/>
            </a:lnSpc>
            <a:spcBef>
              <a:spcPct val="0"/>
            </a:spcBef>
            <a:spcAft>
              <a:spcPct val="15000"/>
            </a:spcAft>
            <a:buChar char="•"/>
            <a:defRPr/>
          </a:pPr>
          <a:r>
            <a:rPr lang="de-DE" sz="1100" kern="1200"/>
            <a:t>Tertiärbildung: akademische Texte, Fachsprachen</a:t>
          </a:r>
        </a:p>
      </dsp:txBody>
      <dsp:txXfrm>
        <a:off x="5259725" y="0"/>
        <a:ext cx="3076826" cy="654869"/>
      </dsp:txXfrm>
    </dsp:sp>
    <dsp:sp modelId="{13B85A81-5D7C-4507-A0B4-41FDC1EBDE31}">
      <dsp:nvSpPr>
        <dsp:cNvPr id="0" name=""/>
        <dsp:cNvSpPr/>
      </dsp:nvSpPr>
      <dsp:spPr bwMode="auto">
        <a:xfrm>
          <a:off x="5259725" y="654869"/>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defRPr/>
          </a:pPr>
          <a:r>
            <a:rPr lang="de-DE" sz="1100" b="0" kern="1200"/>
            <a:t>Schriftspracherwerb</a:t>
          </a:r>
        </a:p>
        <a:p>
          <a:pPr marL="57150" lvl="1" indent="-57150" algn="l" defTabSz="488950">
            <a:lnSpc>
              <a:spcPct val="90000"/>
            </a:lnSpc>
            <a:spcBef>
              <a:spcPct val="0"/>
            </a:spcBef>
            <a:spcAft>
              <a:spcPct val="15000"/>
            </a:spcAft>
            <a:buChar char="•"/>
            <a:defRPr/>
          </a:pPr>
          <a:r>
            <a:rPr lang="de-DE" sz="1100" kern="1200"/>
            <a:t>formale Sprache (konzeptionelle Schriftlichkeit)</a:t>
          </a:r>
        </a:p>
      </dsp:txBody>
      <dsp:txXfrm>
        <a:off x="5259725" y="654869"/>
        <a:ext cx="3076826" cy="654869"/>
      </dsp:txXfrm>
    </dsp:sp>
    <dsp:sp modelId="{CB16A804-4327-44E8-B2E1-DA353E685129}">
      <dsp:nvSpPr>
        <dsp:cNvPr id="0" name=""/>
        <dsp:cNvSpPr/>
      </dsp:nvSpPr>
      <dsp:spPr bwMode="auto">
        <a:xfrm>
          <a:off x="5259725" y="1309739"/>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defRPr/>
          </a:pPr>
          <a:r>
            <a:rPr lang="de-DE" sz="1100" kern="1200"/>
            <a:t>erweiterte frühe Sprachentwicklung</a:t>
          </a:r>
        </a:p>
        <a:p>
          <a:pPr marL="57150" lvl="1" indent="-57150" algn="l" defTabSz="488950">
            <a:lnSpc>
              <a:spcPct val="90000"/>
            </a:lnSpc>
            <a:spcBef>
              <a:spcPct val="0"/>
            </a:spcBef>
            <a:spcAft>
              <a:spcPct val="15000"/>
            </a:spcAft>
            <a:buChar char="•"/>
            <a:defRPr/>
          </a:pPr>
          <a:r>
            <a:rPr lang="de-DE" sz="1100" kern="1200"/>
            <a:t>Variation (z.B. Soziolekte)</a:t>
          </a:r>
        </a:p>
      </dsp:txBody>
      <dsp:txXfrm>
        <a:off x="5259725" y="1309739"/>
        <a:ext cx="3076826" cy="654869"/>
      </dsp:txXfrm>
    </dsp:sp>
    <dsp:sp modelId="{4E3297D0-8961-4A1E-B7DF-DC6883E696EA}">
      <dsp:nvSpPr>
        <dsp:cNvPr id="0" name=""/>
        <dsp:cNvSpPr/>
      </dsp:nvSpPr>
      <dsp:spPr bwMode="auto">
        <a:xfrm>
          <a:off x="5259725" y="1964608"/>
          <a:ext cx="3076826" cy="6548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defRPr/>
          </a:pPr>
          <a:r>
            <a:rPr lang="de-DE" sz="1100" kern="1200"/>
            <a:t>Sozialisation: frühe Sprachentwicklung</a:t>
          </a:r>
        </a:p>
      </dsp:txBody>
      <dsp:txXfrm>
        <a:off x="5259725" y="1964608"/>
        <a:ext cx="3076826" cy="654869"/>
      </dsp:txXfrm>
    </dsp:sp>
    <dsp:sp modelId="{0D304A0C-6057-4378-BE30-EE2770C52AD7}">
      <dsp:nvSpPr>
        <dsp:cNvPr id="0" name=""/>
        <dsp:cNvSpPr/>
      </dsp:nvSpPr>
      <dsp:spPr bwMode="auto">
        <a:xfrm>
          <a:off x="5259725" y="2619478"/>
          <a:ext cx="3076826" cy="8731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defRPr/>
          </a:pPr>
          <a:r>
            <a:rPr lang="de-DE" sz="1100" kern="1200"/>
            <a:t>Sprachfähigkeit</a:t>
          </a:r>
        </a:p>
      </dsp:txBody>
      <dsp:txXfrm>
        <a:off x="5259725" y="2619478"/>
        <a:ext cx="3076826" cy="873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6CFE7-CD6B-4152-97BE-9E749E4687AC}">
      <dsp:nvSpPr>
        <dsp:cNvPr id="0" name=""/>
        <dsp:cNvSpPr/>
      </dsp:nvSpPr>
      <dsp:spPr bwMode="auto">
        <a:xfrm>
          <a:off x="1384" y="624"/>
          <a:ext cx="8566181" cy="1142029"/>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defRPr/>
          </a:pPr>
          <a:r>
            <a:rPr lang="de-DE" sz="4900" b="1" kern="1200"/>
            <a:t>Scaffolding</a:t>
          </a:r>
          <a:endParaRPr sz="4900" kern="1200"/>
        </a:p>
      </dsp:txBody>
      <dsp:txXfrm>
        <a:off x="34833" y="34073"/>
        <a:ext cx="8499283" cy="1075131"/>
      </dsp:txXfrm>
    </dsp:sp>
    <dsp:sp modelId="{E775521C-4A6E-49D3-8D4C-098A954AF810}">
      <dsp:nvSpPr>
        <dsp:cNvPr id="0" name=""/>
        <dsp:cNvSpPr/>
      </dsp:nvSpPr>
      <dsp:spPr bwMode="auto">
        <a:xfrm>
          <a:off x="1384"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a:pPr>
          <a:r>
            <a:rPr lang="de-DE" sz="2000" b="1" kern="1200" dirty="0"/>
            <a:t>Bedarfs-</a:t>
          </a:r>
          <a:br>
            <a:rPr lang="de-DE" sz="2000" b="1" kern="1200" dirty="0"/>
          </a:br>
          <a:r>
            <a:rPr lang="de-DE" sz="2000" b="1" kern="1200" dirty="0" err="1"/>
            <a:t>analyse</a:t>
          </a:r>
          <a:endParaRPr lang="de-DE" sz="2000" b="1" kern="1200" dirty="0"/>
        </a:p>
      </dsp:txBody>
      <dsp:txXfrm>
        <a:off x="34833" y="1394945"/>
        <a:ext cx="1947725" cy="1075131"/>
      </dsp:txXfrm>
    </dsp:sp>
    <dsp:sp modelId="{78546249-519C-40BE-816A-D91A24FF8FA4}">
      <dsp:nvSpPr>
        <dsp:cNvPr id="0" name=""/>
        <dsp:cNvSpPr/>
      </dsp:nvSpPr>
      <dsp:spPr bwMode="auto">
        <a:xfrm>
          <a:off x="2185237"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a:pPr>
          <a:r>
            <a:rPr lang="de-DE" sz="2000" b="1" kern="1200" dirty="0"/>
            <a:t>Lernstands-analyse</a:t>
          </a:r>
          <a:endParaRPr sz="2000" kern="1200" dirty="0"/>
        </a:p>
      </dsp:txBody>
      <dsp:txXfrm>
        <a:off x="2218686" y="1394945"/>
        <a:ext cx="1947725" cy="1075131"/>
      </dsp:txXfrm>
    </dsp:sp>
    <dsp:sp modelId="{589C3D70-0088-4088-85A6-D3988CB7AE6D}">
      <dsp:nvSpPr>
        <dsp:cNvPr id="0" name=""/>
        <dsp:cNvSpPr/>
      </dsp:nvSpPr>
      <dsp:spPr bwMode="auto">
        <a:xfrm>
          <a:off x="4369089"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a:pPr>
          <a:r>
            <a:rPr lang="de-DE" sz="2000" b="1" kern="1200" dirty="0"/>
            <a:t>Unterrichts-planung</a:t>
          </a:r>
          <a:endParaRPr sz="2000" kern="1200" dirty="0"/>
        </a:p>
      </dsp:txBody>
      <dsp:txXfrm>
        <a:off x="4402538" y="1394945"/>
        <a:ext cx="1947725" cy="1075131"/>
      </dsp:txXfrm>
    </dsp:sp>
    <dsp:sp modelId="{C312E681-CE22-49B3-A1D9-3A21E41158AA}">
      <dsp:nvSpPr>
        <dsp:cNvPr id="0" name=""/>
        <dsp:cNvSpPr/>
      </dsp:nvSpPr>
      <dsp:spPr bwMode="auto">
        <a:xfrm>
          <a:off x="6552942"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a:pPr>
          <a:r>
            <a:rPr lang="de-DE" sz="2000" b="1" kern="1200" dirty="0"/>
            <a:t>Unterrichts-kommunikation</a:t>
          </a:r>
          <a:endParaRPr sz="2000" kern="1200" dirty="0"/>
        </a:p>
      </dsp:txBody>
      <dsp:txXfrm>
        <a:off x="6586391" y="1394945"/>
        <a:ext cx="1947725" cy="1075131"/>
      </dsp:txXfrm>
    </dsp:sp>
  </dsp:spTree>
</dsp:drawing>
</file>

<file path=ppt/diagrams/layout1.xml><?xml version="1.0" encoding="utf-8"?>
<dgm:layoutDef xmlns:dgm="http://schemas.openxmlformats.org/drawingml/2006/diagram" xmlns:a="http://schemas.openxmlformats.org/drawingml/2006/main" uniqueId="urn:microsoft.com/office/officeart/2005/8/layout/target3#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none" for="ch" forName="circle2" refType="h" refFor="ch" refForName="vertSpace2" fact="-0.5"/>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none" for="ch" forName="circle2" refType="h" refFor="ch" refForName="vertSpace2" fact="-0.33333"/>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none" for="ch" forName="circle3" refType="h" refFor="ch" refForName="vertSpace2" fact="-0.66667"/>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none" for="ch" forName="circle2" refType="h" refFor="ch" refForName="vertSpace2" fact="-0.25"/>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none" for="ch" forName="circle3" refType="h" refFor="ch" refForName="vertSpace2" fact="-0.5"/>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none" for="ch" forName="circle4" refType="h" refFor="ch" refForName="vertSpace2" fact="-0.75"/>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none" for="ch" forName="circle2" refType="h" refFor="ch" refForName="vertSpace2" fact="-0.2"/>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none" for="ch" forName="circle3" refType="h" refFor="ch" refForName="vertSpace2" fact="-0.4"/>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none" for="ch" forName="circle4" refType="h" refFor="ch" refForName="vertSpace2" fact="-0.6"/>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none" for="ch" forName="circle5" refType="h" refFor="ch" refForName="vertSpace2" fact="-0.8"/>
              <dgm:constr type="w" for="ch" forName="circle5" refType="h" refFor="ch" refForName="circle5" op="equ"/>
              <dgm:constr type="wOff" for="ch" forName="circle5"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none" for="ch" forName="circle2" refType="h" refFor="ch" refForName="vertSpace2" fact="-0.16667"/>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none" for="ch" forName="circle3" refType="h" refFor="ch" refForName="vertSpace2" fact="-0.33333"/>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none" for="ch" forName="circle4" refType="h" refFor="ch" refForName="vertSpace2" fact="-0.5"/>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none" for="ch" forName="circle5" refType="h" refFor="ch" refForName="vertSpace2" fact="-0.66667"/>
              <dgm:constr type="w" for="ch" forName="circle5" refType="h" refFor="ch" refForName="circle5" op="equ"/>
              <dgm:constr type="wOff" for="ch" forName="circle5"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none" for="ch" forName="circle6" refType="h" refFor="ch" refForName="vertSpace2" fact="-0.83333"/>
              <dgm:constr type="w" for="ch" forName="circle6" refType="h" refFor="ch" refForName="circle6" op="equ"/>
              <dgm:constr type="wOff" for="ch" forName="circle6"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none" for="ch" forName="rect6"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none" for="ch" forName="circle2" refType="h" refFor="ch" refForName="vertSpace2" fact="-0.14286"/>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none" for="ch" forName="circle3" refType="h" refFor="ch" refForName="vertSpace2" fact="-0.28571"/>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none" for="ch" forName="circle4" refType="h" refFor="ch" refForName="vertSpace2" fact="-0.42857"/>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none" for="ch" forName="circle5" refType="h" refFor="ch" refForName="vertSpace2" fact="-0.57143"/>
              <dgm:constr type="w" for="ch" forName="circle5" refType="h" refFor="ch" refForName="circle5" op="equ"/>
              <dgm:constr type="wOff" for="ch" forName="circle5"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none" for="ch" forName="circle6" refType="h" refFor="ch" refForName="vertSpace2" fact="-0.71429"/>
              <dgm:constr type="w" for="ch" forName="circle6" refType="h" refFor="ch" refForName="circle6" op="equ"/>
              <dgm:constr type="wOff" for="ch" forName="circle6"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none" for="ch" forName="rect6"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none" for="ch" forName="circle7" refType="h" refFor="ch" refForName="vertSpace2" fact="-0.85714"/>
              <dgm:constr type="w" for="ch" forName="circle7" refType="h" refFor="ch" refForName="circle7" op="equ"/>
              <dgm:constr type="wOff" for="ch" forName="circle7"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none" for="ch" forName="rect7"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none" for="ch" forName="circle2" refType="h" refFor="ch" refForName="vertSpace2" fact="-0.5"/>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none" for="ch" forName="circle2" refType="h" refFor="ch" refForName="vertSpace2" fact="-0.33333"/>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none" for="ch" forName="circle3" refType="h" refFor="ch" refForName="vertSpace2" fact="-0.66667"/>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none" for="ch" forName="circle2" refType="h" refFor="ch" refForName="vertSpace2" fact="-0.25"/>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none" for="ch" forName="circle3" refType="h" refFor="ch" refForName="vertSpace2" fact="-0.5"/>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none" for="ch" forName="circle4" refType="h" refFor="ch" refForName="vertSpace2" fact="-0.75"/>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none" for="ch" forName="circle2" refType="h" refFor="ch" refForName="vertSpace2" fact="-0.2"/>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none" for="ch" forName="circle3" refType="h" refFor="ch" refForName="vertSpace2" fact="-0.4"/>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none" for="ch" forName="circle4" refType="h" refFor="ch" refForName="vertSpace2" fact="-0.6"/>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none" for="ch" forName="circle5" refType="h" refFor="ch" refForName="vertSpace2" fact="-0.8"/>
              <dgm:constr type="w" for="ch" forName="circle5" refType="h" refFor="ch" refForName="circle5" op="equ"/>
              <dgm:constr type="wOff" for="ch" forName="circle5"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none" for="ch" forName="circle2" refType="h" refFor="ch" refForName="vertSpace2" fact="-0.16667"/>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none" for="ch" forName="circle3" refType="h" refFor="ch" refForName="vertSpace2" fact="-0.33333"/>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none" for="ch" forName="circle4" refType="h" refFor="ch" refForName="vertSpace2" fact="-0.5"/>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none" for="ch" forName="circle5" refType="h" refFor="ch" refForName="vertSpace2" fact="-0.66667"/>
              <dgm:constr type="w" for="ch" forName="circle5" refType="h" refFor="ch" refForName="circle5" op="equ"/>
              <dgm:constr type="wOff" for="ch" forName="circle5"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none" for="ch" forName="circle6" refType="h" refFor="ch" refForName="vertSpace2" fact="-0.83333"/>
              <dgm:constr type="w" for="ch" forName="circle6" refType="h" refFor="ch" refForName="circle6" op="equ"/>
              <dgm:constr type="wOff" for="ch" forName="circle6"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none" for="ch" forName="rect6"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none" for="ch" forName="circle2" refType="h" refFor="ch" refForName="vertSpace2" fact="-0.14286"/>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none" for="ch" forName="circle3" refType="h" refFor="ch" refForName="vertSpace2" fact="-0.28571"/>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none" for="ch" forName="circle4" refType="h" refFor="ch" refForName="vertSpace2" fact="-0.42857"/>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none" for="ch" forName="circle5" refType="h" refFor="ch" refForName="vertSpace2" fact="-0.57143"/>
              <dgm:constr type="w" for="ch" forName="circle5" refType="h" refFor="ch" refForName="circle5" op="equ"/>
              <dgm:constr type="wOff" for="ch" forName="circle5"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none" for="ch" forName="circle6" refType="h" refFor="ch" refForName="vertSpace2" fact="-0.71429"/>
              <dgm:constr type="w" for="ch" forName="circle6" refType="h" refFor="ch" refForName="circle6" op="equ"/>
              <dgm:constr type="wOff" for="ch" forName="circle6"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none" for="ch" forName="rect6"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none" for="ch" forName="circle7" refType="h" refFor="ch" refForName="vertSpace2" fact="-0.85714"/>
              <dgm:constr type="w" for="ch" forName="circle7" refType="h" refFor="ch" refForName="circle7" op="equ"/>
              <dgm:constr type="wOff" for="ch" forName="circle7"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none" for="ch" forName="rect7"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4">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none" for="ch" forName="circle2" refType="h" refFor="ch" refForName="vertSpace2" fact="-0.5"/>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none" for="ch" forName="circle2" refType="h" refFor="ch" refForName="vertSpace2" fact="-0.33333"/>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none" for="ch" forName="circle3" refType="h" refFor="ch" refForName="vertSpace2" fact="-0.66667"/>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none" for="ch" forName="circle2" refType="h" refFor="ch" refForName="vertSpace2" fact="-0.25"/>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none" for="ch" forName="circle3" refType="h" refFor="ch" refForName="vertSpace2" fact="-0.5"/>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none" for="ch" forName="circle4" refType="h" refFor="ch" refForName="vertSpace2" fact="-0.75"/>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none" for="ch" forName="circle2" refType="h" refFor="ch" refForName="vertSpace2" fact="-0.2"/>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none" for="ch" forName="circle3" refType="h" refFor="ch" refForName="vertSpace2" fact="-0.4"/>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none" for="ch" forName="circle4" refType="h" refFor="ch" refForName="vertSpace2" fact="-0.6"/>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none" for="ch" forName="circle5" refType="h" refFor="ch" refForName="vertSpace2" fact="-0.8"/>
              <dgm:constr type="w" for="ch" forName="circle5" refType="h" refFor="ch" refForName="circle5" op="equ"/>
              <dgm:constr type="wOff" for="ch" forName="circle5"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none" for="ch" forName="circle2" refType="h" refFor="ch" refForName="vertSpace2" fact="-0.16667"/>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none" for="ch" forName="circle3" refType="h" refFor="ch" refForName="vertSpace2" fact="-0.33333"/>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none" for="ch" forName="circle4" refType="h" refFor="ch" refForName="vertSpace2" fact="-0.5"/>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none" for="ch" forName="circle5" refType="h" refFor="ch" refForName="vertSpace2" fact="-0.66667"/>
              <dgm:constr type="w" for="ch" forName="circle5" refType="h" refFor="ch" refForName="circle5" op="equ"/>
              <dgm:constr type="wOff" for="ch" forName="circle5"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none" for="ch" forName="circle6" refType="h" refFor="ch" refForName="vertSpace2" fact="-0.83333"/>
              <dgm:constr type="w" for="ch" forName="circle6" refType="h" refFor="ch" refForName="circle6" op="equ"/>
              <dgm:constr type="wOff" for="ch" forName="circle6"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none" for="ch" forName="rect6"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none" for="ch" forName="circle2" refType="h" refFor="ch" refForName="vertSpace2" fact="-0.14286"/>
              <dgm:constr type="w" for="ch" forName="circle2" refType="h" refFor="ch" refForName="circle2" op="equ"/>
              <dgm:constr type="wOff" for="ch" forName="circle2"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none" for="ch" forName="circle3" refType="h" refFor="ch" refForName="vertSpace2" fact="-0.28571"/>
              <dgm:constr type="w" for="ch" forName="circle3" refType="h" refFor="ch" refForName="circle3" op="equ"/>
              <dgm:constr type="wOff" for="ch" forName="circle3"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none" for="ch" forName="circle4" refType="h" refFor="ch" refForName="vertSpace2" fact="-0.42857"/>
              <dgm:constr type="w" for="ch" forName="circle4" refType="h" refFor="ch" refForName="circle4" op="equ"/>
              <dgm:constr type="wOff" for="ch" forName="circle4"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none" for="ch" forName="circle5" refType="h" refFor="ch" refForName="vertSpace2" fact="-0.57143"/>
              <dgm:constr type="w" for="ch" forName="circle5" refType="h" refFor="ch" refForName="circle5" op="equ"/>
              <dgm:constr type="wOff" for="ch" forName="circle5"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none" for="ch" forName="circle6" refType="h" refFor="ch" refForName="vertSpace2" fact="-0.71429"/>
              <dgm:constr type="w" for="ch" forName="circle6" refType="h" refFor="ch" refForName="circle6" op="equ"/>
              <dgm:constr type="wOff" for="ch" forName="circle6"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none" for="ch" forName="rect6"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none" for="ch" forName="circle7" refType="h" refFor="ch" refForName="vertSpace2" fact="-0.85714"/>
              <dgm:constr type="w" for="ch" forName="circle7" refType="h" refFor="ch" refForName="circle7" op="equ"/>
              <dgm:constr type="wOff" for="ch" forName="circle7"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none" for="ch" forName="rect7"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none" for="ch" forName="circle2" refType="h" refFor="ch" refForName="vertSpace2" fact="-0.5"/>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none" for="ch" forName="circle2" refType="h" refFor="ch" refForName="vertSpace2" fact="-0.33333"/>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none" for="ch" forName="circle3" refType="h" refFor="ch" refForName="vertSpace2" fact="-0.66667"/>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none" for="ch" forName="circle2" refType="h" refFor="ch" refForName="vertSpace2" fact="-0.25"/>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none" for="ch" forName="circle3" refType="h" refFor="ch" refForName="vertSpace2" fact="-0.5"/>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none" for="ch" forName="circle4" refType="h" refFor="ch" refForName="vertSpace2" fact="-0.75"/>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none" for="ch" forName="circle2" refType="h" refFor="ch" refForName="vertSpace2" fact="-0.2"/>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none" for="ch" forName="circle3" refType="h" refFor="ch" refForName="vertSpace2" fact="-0.4"/>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none" for="ch" forName="circle4" refType="h" refFor="ch" refForName="vertSpace2" fact="-0.6"/>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none" for="ch" forName="circle5" refType="h" refFor="ch" refForName="vertSpace2" fact="-0.8"/>
              <dgm:constr type="w" for="ch" forName="circle5" refType="h" refFor="ch" refForName="circle5" op="equ"/>
              <dgm:constr type="wOff" for="ch" forName="circle5"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none" for="ch" forName="circle2" refType="h" refFor="ch" refForName="vertSpace2" fact="-0.16667"/>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none" for="ch" forName="circle3" refType="h" refFor="ch" refForName="vertSpace2" fact="-0.33333"/>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none" for="ch" forName="circle4" refType="h" refFor="ch" refForName="vertSpace2" fact="-0.5"/>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none" for="ch" forName="circle5" refType="h" refFor="ch" refForName="vertSpace2" fact="-0.66667"/>
              <dgm:constr type="w" for="ch" forName="circle5" refType="h" refFor="ch" refForName="circle5" op="equ"/>
              <dgm:constr type="wOff" for="ch" forName="circle5"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none" for="ch" forName="circle6" refType="h" refFor="ch" refForName="vertSpace2" fact="-0.83333"/>
              <dgm:constr type="w" for="ch" forName="circle6" refType="h" refFor="ch" refForName="circle6" op="equ"/>
              <dgm:constr type="wOff" for="ch" forName="circle6"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none" for="ch" forName="rect6"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none" for="ch" forName="circle2" refType="h" refFor="ch" refForName="vertSpace2" fact="-0.14286"/>
              <dgm:constr type="w" for="ch" forName="circle2" refType="h" refFor="ch" refForName="circle2" op="equ"/>
              <dgm:constr type="wOff" for="ch" forName="circle2"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none" for="ch" forName="rect2"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none" for="ch" forName="circle3" refType="h" refFor="ch" refForName="vertSpace2" fact="-0.28571"/>
              <dgm:constr type="w" for="ch" forName="circle3" refType="h" refFor="ch" refForName="circle3" op="equ"/>
              <dgm:constr type="wOff" for="ch" forName="circle3"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none" for="ch" forName="rect3"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none" for="ch" forName="circle4" refType="h" refFor="ch" refForName="vertSpace2" fact="-0.42857"/>
              <dgm:constr type="w" for="ch" forName="circle4" refType="h" refFor="ch" refForName="circle4" op="equ"/>
              <dgm:constr type="wOff" for="ch" forName="circle4"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none" for="ch" forName="rect4"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none" for="ch" forName="circle5" refType="h" refFor="ch" refForName="vertSpace2" fact="-0.57143"/>
              <dgm:constr type="w" for="ch" forName="circle5" refType="h" refFor="ch" refForName="circle5" op="equ"/>
              <dgm:constr type="wOff" for="ch" forName="circle5"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none" for="ch" forName="rect5"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none" for="ch" forName="circle6" refType="h" refFor="ch" refForName="vertSpace2" fact="-0.71429"/>
              <dgm:constr type="w" for="ch" forName="circle6" refType="h" refFor="ch" refForName="circle6" op="equ"/>
              <dgm:constr type="wOff" for="ch" forName="circle6"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none" for="ch" forName="rect6"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none" for="ch" forName="circle7" refType="h" refFor="ch" refForName="vertSpace2" fact="-0.85714"/>
              <dgm:constr type="w" for="ch" forName="circle7" refType="h" refFor="ch" refForName="circle7" op="equ"/>
              <dgm:constr type="wOff" for="ch" forName="circle7"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none" for="ch" forName="rect7"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2">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226157" cy="454752"/>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4217098" y="0"/>
            <a:ext cx="3226157" cy="454752"/>
          </a:xfrm>
          <a:prstGeom prst="rect">
            <a:avLst/>
          </a:prstGeom>
        </p:spPr>
        <p:txBody>
          <a:bodyPr vert="horz" lIns="91440" tIns="45720" rIns="91440" bIns="45720" rtlCol="0"/>
          <a:lstStyle>
            <a:lvl1pPr algn="r">
              <a:defRPr sz="1200"/>
            </a:lvl1pPr>
          </a:lstStyle>
          <a:p>
            <a:pPr>
              <a:defRPr/>
            </a:pPr>
            <a:fld id="{2A2AC23B-3567-40BA-84F0-B1D122C9F21A}" type="datetimeFigureOut">
              <a:rPr lang="de-DE"/>
              <a:t>20.10.2024</a:t>
            </a:fld>
            <a:endParaRPr lang="de-DE"/>
          </a:p>
        </p:txBody>
      </p:sp>
      <p:sp>
        <p:nvSpPr>
          <p:cNvPr id="4" name="Folienbildplatzhalter 3"/>
          <p:cNvSpPr>
            <a:spLocks noGrp="1" noRot="1" noChangeAspect="1"/>
          </p:cNvSpPr>
          <p:nvPr>
            <p:ph type="sldImg" idx="2"/>
          </p:nvPr>
        </p:nvSpPr>
        <p:spPr bwMode="auto">
          <a:xfrm>
            <a:off x="1682750" y="1133475"/>
            <a:ext cx="4079875" cy="3059113"/>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744498" y="4361842"/>
            <a:ext cx="5955983" cy="3568779"/>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08816"/>
            <a:ext cx="3226157" cy="454751"/>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4217098" y="8608816"/>
            <a:ext cx="3226157" cy="454751"/>
          </a:xfrm>
          <a:prstGeom prst="rect">
            <a:avLst/>
          </a:prstGeom>
        </p:spPr>
        <p:txBody>
          <a:bodyPr vert="horz" lIns="91440" tIns="45720" rIns="91440" bIns="45720" rtlCol="0" anchor="b"/>
          <a:lstStyle>
            <a:lvl1pPr algn="r">
              <a:defRPr sz="1200"/>
            </a:lvl1pPr>
          </a:lstStyle>
          <a:p>
            <a:pPr>
              <a:defRPr/>
            </a:pPr>
            <a:fld id="{F024D04A-F8D8-47C8-8520-512198CA74C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nti.com/alsfdaas79h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024D04A-F8D8-47C8-8520-512198CA74CF}" type="slidenum">
              <a:rPr lang="de-DE" smtClean="0"/>
              <a:t>1</a:t>
            </a:fld>
            <a:endParaRPr lang="de-DE"/>
          </a:p>
        </p:txBody>
      </p:sp>
    </p:spTree>
    <p:extLst>
      <p:ext uri="{BB962C8B-B14F-4D97-AF65-F5344CB8AC3E}">
        <p14:creationId xmlns:p14="http://schemas.microsoft.com/office/powerpoint/2010/main" val="414919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3794" name="Folienbildplatzhalter 1"/>
          <p:cNvSpPr>
            <a:spLocks noGrp="1" noRot="1" noChangeAspect="1" noTextEdit="1"/>
          </p:cNvSpPr>
          <p:nvPr>
            <p:ph type="sldImg"/>
          </p:nvPr>
        </p:nvSpPr>
        <p:spPr bwMode="auto">
          <a:xfrm>
            <a:off x="1682750" y="1133475"/>
            <a:ext cx="4079875" cy="3059113"/>
          </a:xfrm>
          <a:prstGeom prst="rect">
            <a:avLst/>
          </a:prstGeom>
          <a:noFill/>
          <a:ln>
            <a:solidFill>
              <a:srgbClr val="000000"/>
            </a:solidFill>
            <a:miter lim="800000"/>
            <a:headEnd/>
            <a:tailEnd/>
          </a:ln>
        </p:spPr>
      </p:sp>
      <p:sp>
        <p:nvSpPr>
          <p:cNvPr id="3" name="Notizenplatzhalter 2"/>
          <p:cNvSpPr>
            <a:spLocks noGrp="1"/>
          </p:cNvSpPr>
          <p:nvPr>
            <p:ph type="body" idx="1"/>
          </p:nvPr>
        </p:nvSpPr>
        <p:spPr bwMode="auto"/>
        <p:txBody>
          <a:bodyPr/>
          <a:lstStyle/>
          <a:p>
            <a:pPr marL="0" indent="0">
              <a:spcAft>
                <a:spcPts val="300"/>
              </a:spcAft>
              <a:buFont typeface="Arial"/>
              <a:buNone/>
              <a:defRPr/>
            </a:pPr>
            <a:r>
              <a:rPr lang="de-DE" sz="1200" i="1" dirty="0" err="1"/>
              <a:t>Scaffolding</a:t>
            </a:r>
            <a:r>
              <a:rPr lang="de-DE" sz="1200" dirty="0"/>
              <a:t> (engl. </a:t>
            </a:r>
            <a:r>
              <a:rPr lang="de-DE" sz="1200" i="1" dirty="0"/>
              <a:t>Baugerüst</a:t>
            </a:r>
            <a:r>
              <a:rPr lang="de-DE" sz="1200" dirty="0"/>
              <a:t>) </a:t>
            </a:r>
            <a:endParaRPr dirty="0"/>
          </a:p>
          <a:p>
            <a:pPr marL="171450" indent="-171450" defTabSz="990600">
              <a:buFont typeface="Arial"/>
              <a:buChar char="•"/>
              <a:defRPr/>
            </a:pPr>
            <a:r>
              <a:rPr lang="de-DE" dirty="0"/>
              <a:t>Es wurde aus der Beobachtung von Eltern-Kind-Gesprächen, die das Lernen von Kleinkindern initiiert, ein didaktisches Prinzip abgeleitet: das </a:t>
            </a:r>
            <a:r>
              <a:rPr lang="de-DE" dirty="0" err="1"/>
              <a:t>Scaffolding</a:t>
            </a:r>
            <a:r>
              <a:rPr lang="de-DE" dirty="0"/>
              <a:t>. </a:t>
            </a:r>
          </a:p>
          <a:p>
            <a:pPr marL="171450" indent="-171450" defTabSz="990600">
              <a:buFont typeface="Arial"/>
              <a:buChar char="•"/>
              <a:defRPr/>
            </a:pPr>
            <a:r>
              <a:rPr lang="de-DE" dirty="0"/>
              <a:t>Die Kommunikation zwischen Eltern und Kindern ist ausschlaggebend für die kognitive und sprachliche Entwicklung der Kinder.</a:t>
            </a:r>
          </a:p>
          <a:p>
            <a:pPr marL="0" marR="0" lvl="0" indent="0" algn="l" defTabSz="990600" eaLnBrk="1" fontAlgn="auto" latinLnBrk="0" hangingPunct="1">
              <a:lnSpc>
                <a:spcPct val="100000"/>
              </a:lnSpc>
              <a:spcBef>
                <a:spcPts val="0"/>
              </a:spcBef>
              <a:spcAft>
                <a:spcPts val="0"/>
              </a:spcAft>
              <a:buClrTx/>
              <a:buSzTx/>
              <a:buFont typeface="Arial"/>
              <a:buNone/>
              <a:tabLst/>
              <a:defRPr/>
            </a:pPr>
            <a:r>
              <a:rPr lang="de-DE" sz="1200" dirty="0">
                <a:sym typeface="Wingdings" panose="05000000000000000000" pitchFamily="2" charset="2"/>
              </a:rPr>
              <a:t> </a:t>
            </a:r>
            <a:r>
              <a:rPr lang="de-DE" sz="1200" dirty="0"/>
              <a:t>Lernen bzw. Sprachentwicklung findet in gemeinsamer Konstruktion zwischen einem „Novizen“ und einem „Experten“ statt.</a:t>
            </a:r>
            <a:endParaRPr dirty="0"/>
          </a:p>
          <a:p>
            <a:pPr marL="171450" indent="-171450" defTabSz="990600">
              <a:buFont typeface="Arial"/>
              <a:buChar char="•"/>
              <a:defRPr/>
            </a:pPr>
            <a:r>
              <a:rPr lang="de-DE" dirty="0"/>
              <a:t>Lernen </a:t>
            </a:r>
            <a:r>
              <a:rPr lang="de-DE" u="sng" dirty="0"/>
              <a:t>von allen Dingen</a:t>
            </a:r>
            <a:r>
              <a:rPr lang="de-DE" u="none" dirty="0"/>
              <a:t> </a:t>
            </a:r>
            <a:r>
              <a:rPr lang="de-DE" dirty="0"/>
              <a:t>findet nach diesen Prinzipien statt, z.B. Fahrrad fahren, Auto reparieren, Multiplikation, Erstspracherwerb beim Kind.</a:t>
            </a:r>
            <a:endParaRPr dirty="0"/>
          </a:p>
          <a:p>
            <a:pPr marL="171450" indent="-171450">
              <a:buFont typeface="Wingdings"/>
              <a:buChar char="à"/>
              <a:defRPr/>
            </a:pPr>
            <a:r>
              <a:rPr lang="de-DE" dirty="0"/>
              <a:t>D.h., Fachliches und Sprachliches wird auf gleiche Weise gelernt, kann und MUSS zusammen vermittelt und gelernt werden.</a:t>
            </a:r>
            <a:endParaRPr dirty="0"/>
          </a:p>
          <a:p>
            <a:pPr marL="171450" indent="-171450" defTabSz="990600">
              <a:buFont typeface="Arial"/>
              <a:buChar char="•"/>
              <a:defRPr/>
            </a:pPr>
            <a:r>
              <a:rPr lang="de-DE" dirty="0"/>
              <a:t>Mit vorübergehender Unterstützung erwerben Lernende neue sprachliche und fachliche Fertigkeiten.</a:t>
            </a:r>
            <a:endParaRPr dirty="0"/>
          </a:p>
          <a:p>
            <a:pPr marL="171450" indent="-171450" defTabSz="990600">
              <a:buFont typeface="Arial"/>
              <a:buChar char="•"/>
              <a:defRPr/>
            </a:pPr>
            <a:r>
              <a:rPr lang="de-DE" sz="1200" b="1" dirty="0"/>
              <a:t>Ziel für den Unterricht</a:t>
            </a:r>
            <a:r>
              <a:rPr lang="de-DE" sz="1200" dirty="0"/>
              <a:t>: Entwicklung von Fertigkeiten, die in der Zone der </a:t>
            </a:r>
            <a:r>
              <a:rPr lang="de-DE" sz="1200" u="sng" dirty="0"/>
              <a:t>nächsten</a:t>
            </a:r>
            <a:r>
              <a:rPr lang="de-DE" sz="1200" dirty="0"/>
              <a:t> Entwicklung angesiedelt sind. </a:t>
            </a:r>
          </a:p>
          <a:p>
            <a:pPr marL="171450" indent="-171450" defTabSz="990600">
              <a:buFont typeface="Arial"/>
              <a:buChar char="•"/>
              <a:defRPr/>
            </a:pPr>
            <a:endParaRPr lang="de-DE" sz="1200" dirty="0"/>
          </a:p>
          <a:p>
            <a:pPr marL="0" indent="0" defTabSz="990600">
              <a:buFont typeface="Arial"/>
              <a:buNone/>
              <a:defRPr/>
            </a:pPr>
            <a:r>
              <a:rPr lang="de-DE" sz="1200" dirty="0">
                <a:sym typeface="Wingdings" panose="05000000000000000000" pitchFamily="2" charset="2"/>
              </a:rPr>
              <a:t> Überleitung zur nächsten Folie: Wie man das Scaffolding-Prinzip im Unterricht umsetzen kann, schauen wir uns jetzt genauer an.</a:t>
            </a:r>
            <a:endParaRPr dirty="0"/>
          </a:p>
          <a:p>
            <a:pPr>
              <a:defRPr/>
            </a:pPr>
            <a:endParaRPr lang="de-DE" dirty="0"/>
          </a:p>
        </p:txBody>
      </p:sp>
      <p:sp>
        <p:nvSpPr>
          <p:cNvPr id="33796" name="Foliennummernplatzhalt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p>
            <a:pPr>
              <a:defRPr/>
            </a:pPr>
            <a:fld id="{A608F985-963C-4326-B0A1-209BDE35395B}" type="slidenum">
              <a:rPr lang="de-DE"/>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6866" name="Folienbildplatzhalter 1"/>
          <p:cNvSpPr>
            <a:spLocks noGrp="1" noRot="1" noChangeAspect="1" noTextEdit="1"/>
          </p:cNvSpPr>
          <p:nvPr>
            <p:ph type="sldImg"/>
          </p:nvPr>
        </p:nvSpPr>
        <p:spPr bwMode="auto">
          <a:xfrm>
            <a:off x="1682750" y="1133475"/>
            <a:ext cx="4079875" cy="3059113"/>
          </a:xfrm>
          <a:prstGeom prst="rect">
            <a:avLst/>
          </a:prstGeom>
          <a:noFill/>
          <a:ln>
            <a:solidFill>
              <a:srgbClr val="000000"/>
            </a:solidFill>
            <a:miter lim="800000"/>
            <a:headEnd/>
            <a:tailEnd/>
          </a:ln>
        </p:spPr>
      </p:sp>
      <p:sp>
        <p:nvSpPr>
          <p:cNvPr id="3" name="Notizenplatzhalter 2"/>
          <p:cNvSpPr>
            <a:spLocks noGrp="1"/>
          </p:cNvSpPr>
          <p:nvPr>
            <p:ph type="body" idx="1"/>
          </p:nvPr>
        </p:nvSpPr>
        <p:spPr bwMode="auto"/>
        <p:txBody>
          <a:bodyPr/>
          <a:lstStyle/>
          <a:p>
            <a:pPr marL="0" indent="0">
              <a:buFont typeface="Arial"/>
              <a:buNone/>
              <a:defRPr/>
            </a:pPr>
            <a:r>
              <a:rPr lang="de-DE" dirty="0"/>
              <a:t>Scaffolding als Unterrichtsprinzip besteht aus vier Bausteinen, die wiederum auf zwei Ebenen differenziert werden können:</a:t>
            </a:r>
            <a:endParaRPr dirty="0"/>
          </a:p>
          <a:p>
            <a:pPr marL="171450" indent="-171450">
              <a:buFont typeface="Arial"/>
              <a:buChar char="•"/>
              <a:defRPr/>
            </a:pPr>
            <a:r>
              <a:rPr lang="de-DE" dirty="0"/>
              <a:t> Die Ebene des </a:t>
            </a:r>
            <a:r>
              <a:rPr lang="de-DE" i="1" dirty="0" err="1"/>
              <a:t>Makroscaffoldings</a:t>
            </a:r>
            <a:r>
              <a:rPr lang="de-DE" dirty="0"/>
              <a:t> bezieht sich auf die Unterrichtsplanung. Hierbei gibt es drei Bausteine bzw. Schritte:</a:t>
            </a:r>
            <a:endParaRPr dirty="0"/>
          </a:p>
          <a:p>
            <a:pPr marL="628650" lvl="1" indent="-171450">
              <a:buFont typeface="Arial"/>
              <a:buChar char="•"/>
              <a:defRPr/>
            </a:pPr>
            <a:r>
              <a:rPr lang="de-DE" dirty="0"/>
              <a:t>die </a:t>
            </a:r>
            <a:r>
              <a:rPr lang="de-DE" i="1" dirty="0"/>
              <a:t>Bedarfsanalyse</a:t>
            </a:r>
            <a:r>
              <a:rPr lang="de-DE" dirty="0"/>
              <a:t>, d.h. die Einschätzung der fachlichen- und sprachlichen Anforderungen innerhalb einer Unterrichtsstunde;</a:t>
            </a:r>
            <a:endParaRPr dirty="0"/>
          </a:p>
          <a:p>
            <a:pPr marL="628650" lvl="1" indent="-171450">
              <a:buFont typeface="Arial"/>
              <a:buChar char="•"/>
              <a:defRPr/>
            </a:pPr>
            <a:r>
              <a:rPr lang="de-DE" dirty="0"/>
              <a:t>die </a:t>
            </a:r>
            <a:r>
              <a:rPr lang="de-DE" i="1" dirty="0"/>
              <a:t>Lernstandsanalyse</a:t>
            </a:r>
            <a:r>
              <a:rPr lang="de-DE" dirty="0"/>
              <a:t>, d.h. die Einschätzung des bereits vorhandenen fachlichen und sprachlichen Wissens der Lernenden, auf das ich als Lehrkraft aufbauen kann;</a:t>
            </a:r>
          </a:p>
          <a:p>
            <a:pPr marL="628650" lvl="1" indent="-171450">
              <a:buFont typeface="Arial"/>
              <a:buChar char="•"/>
              <a:defRPr/>
            </a:pPr>
            <a:r>
              <a:rPr lang="de-DE" dirty="0"/>
              <a:t>die </a:t>
            </a:r>
            <a:r>
              <a:rPr lang="de-DE" i="1" dirty="0"/>
              <a:t>Unterrichtsplanung</a:t>
            </a:r>
            <a:r>
              <a:rPr lang="de-DE" dirty="0"/>
              <a:t> – ausgehend von der Bedarfsanalyse und der Lernstandsanalyse.</a:t>
            </a:r>
            <a:endParaRPr dirty="0"/>
          </a:p>
          <a:p>
            <a:pPr marL="171450" indent="-171450">
              <a:buFont typeface="Arial"/>
              <a:buChar char="•"/>
              <a:defRPr/>
            </a:pPr>
            <a:r>
              <a:rPr lang="de-DE" dirty="0"/>
              <a:t>Die Ebene des </a:t>
            </a:r>
            <a:r>
              <a:rPr lang="de-DE" i="1"/>
              <a:t>Mikroscaffoldings</a:t>
            </a:r>
            <a:r>
              <a:rPr lang="de-DE"/>
              <a:t> </a:t>
            </a:r>
            <a:r>
              <a:rPr lang="de-DE" dirty="0"/>
              <a:t>bezieht sich auf die Unterrichtsinteraktion.</a:t>
            </a:r>
            <a:endParaRPr dirty="0"/>
          </a:p>
          <a:p>
            <a:pPr>
              <a:defRPr/>
            </a:pPr>
            <a:endParaRPr lang="de-DE" dirty="0"/>
          </a:p>
          <a:p>
            <a:pPr marL="0" marR="0" lvl="0" indent="0" algn="l" defTabSz="914400">
              <a:lnSpc>
                <a:spcPct val="100000"/>
              </a:lnSpc>
              <a:spcBef>
                <a:spcPts val="0"/>
              </a:spcBef>
              <a:spcAft>
                <a:spcPts val="0"/>
              </a:spcAft>
              <a:buClrTx/>
              <a:buSzTx/>
              <a:buFont typeface="Arial"/>
              <a:buNone/>
              <a:defRPr/>
            </a:pPr>
            <a:r>
              <a:rPr lang="de-DE" b="1" dirty="0"/>
              <a:t>Wir konzentrieren uns heute auf die Lernstandsanalyse.</a:t>
            </a:r>
          </a:p>
        </p:txBody>
      </p:sp>
      <p:sp>
        <p:nvSpPr>
          <p:cNvPr id="36868" name="Foliennummernplatzhalt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p>
            <a:pPr marL="0" marR="0" lvl="0" indent="0" algn="r" defTabSz="914400">
              <a:lnSpc>
                <a:spcPct val="100000"/>
              </a:lnSpc>
              <a:spcBef>
                <a:spcPts val="0"/>
              </a:spcBef>
              <a:spcAft>
                <a:spcPts val="0"/>
              </a:spcAft>
              <a:buClrTx/>
              <a:buSzTx/>
              <a:buFontTx/>
              <a:buNone/>
              <a:defRPr/>
            </a:pPr>
            <a:fld id="{23770786-5E72-441C-911C-EC287362F8CB}" type="slidenum">
              <a:rPr lang="de-DE" sz="1200" b="0" i="0" u="none" strike="noStrike" cap="none" spc="0">
                <a:ln>
                  <a:noFill/>
                </a:ln>
                <a:solidFill>
                  <a:prstClr val="black"/>
                </a:solidFill>
                <a:latin typeface="Calibri"/>
                <a:cs typeface="Arial"/>
              </a:rPr>
              <a:t>14</a:t>
            </a:fld>
            <a:endParaRPr lang="de-DE" sz="1200" b="0" i="0" u="none" strike="noStrike" cap="none" spc="0">
              <a:ln>
                <a:noFill/>
              </a:ln>
              <a:solidFill>
                <a:prstClr val="black"/>
              </a:solidFill>
              <a:latin typeface="Calibri"/>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marL="171450" indent="-171450">
              <a:buFont typeface="Arial"/>
              <a:buChar char="•"/>
              <a:defRPr/>
            </a:pPr>
            <a:r>
              <a:rPr lang="de-DE" dirty="0"/>
              <a:t>Arbeitsphase anmoderieren: </a:t>
            </a:r>
            <a:r>
              <a:rPr lang="de-DE" dirty="0" err="1"/>
              <a:t>TaskCards</a:t>
            </a:r>
            <a:r>
              <a:rPr lang="de-DE" dirty="0"/>
              <a:t> zeigen</a:t>
            </a:r>
          </a:p>
        </p:txBody>
      </p:sp>
      <p:sp>
        <p:nvSpPr>
          <p:cNvPr id="4" name="Foliennummernplatzhalter 3"/>
          <p:cNvSpPr>
            <a:spLocks noGrp="1"/>
          </p:cNvSpPr>
          <p:nvPr>
            <p:ph type="sldNum" sz="quarter" idx="10"/>
          </p:nvPr>
        </p:nvSpPr>
        <p:spPr bwMode="auto"/>
        <p:txBody>
          <a:bodyPr/>
          <a:lstStyle/>
          <a:p>
            <a:pPr>
              <a:defRPr/>
            </a:pPr>
            <a:fld id="{F024D04A-F8D8-47C8-8520-512198CA74CF}" type="slidenum">
              <a:rPr lang="de-DE"/>
              <a:t>15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a:defRPr/>
            </a:pPr>
            <a:r>
              <a:rPr lang="de-DE" b="1" dirty="0"/>
              <a:t>Einstieg (15‘): Online-Umfrage </a:t>
            </a:r>
            <a:r>
              <a:rPr lang="de-DE" b="1" i="1" dirty="0" err="1"/>
              <a:t>Mentimeter</a:t>
            </a:r>
            <a:r>
              <a:rPr lang="de-DE" b="1" dirty="0"/>
              <a:t> </a:t>
            </a:r>
            <a:r>
              <a:rPr lang="de-DE" b="0" dirty="0"/>
              <a:t>(vorbereiten, z.B. auf </a:t>
            </a:r>
            <a:r>
              <a:rPr lang="de-DE" dirty="0">
                <a:hlinkClick r:id="rId3" tooltip="https://www.menti.com/alsfdaas79hq"/>
              </a:rPr>
              <a:t>https://www.menti.com/</a:t>
            </a:r>
            <a:r>
              <a:rPr lang="de-DE" dirty="0"/>
              <a:t>):</a:t>
            </a:r>
            <a:endParaRPr lang="de-DE" b="0" u="none" dirty="0"/>
          </a:p>
          <a:p>
            <a:pPr>
              <a:defRPr/>
            </a:pPr>
            <a:r>
              <a:rPr lang="de-DE" i="1" dirty="0"/>
              <a:t>1. Welche Durchschnittsnote hatten Sie im Chemieunterricht in der Mittelstufe?</a:t>
            </a:r>
            <a:endParaRPr lang="de-DE" dirty="0"/>
          </a:p>
          <a:p>
            <a:pPr>
              <a:defRPr/>
            </a:pPr>
            <a:r>
              <a:rPr lang="de-DE" dirty="0"/>
              <a:t>2. </a:t>
            </a:r>
            <a:r>
              <a:rPr lang="de-DE" i="1" dirty="0"/>
              <a:t>Warum hatten Sie diese Note?</a:t>
            </a:r>
            <a:r>
              <a:rPr lang="de-DE" dirty="0"/>
              <a:t> (Partnerarbeit/Murmelgruppen, anschließend im Plenum, wer möchte)</a:t>
            </a:r>
            <a:endParaRPr dirty="0"/>
          </a:p>
          <a:p>
            <a:pPr>
              <a:defRPr/>
            </a:pPr>
            <a:endParaRPr lang="de-DE" dirty="0"/>
          </a:p>
          <a:p>
            <a:pPr>
              <a:defRPr/>
            </a:pPr>
            <a:r>
              <a:rPr lang="de-DE" dirty="0"/>
              <a:t>Hinführung an das Thema </a:t>
            </a:r>
            <a:r>
              <a:rPr lang="de-DE" i="1" dirty="0"/>
              <a:t>Sprache im Fachunterricht</a:t>
            </a:r>
            <a:r>
              <a:rPr lang="de-DE" dirty="0"/>
              <a:t>. </a:t>
            </a:r>
            <a:endParaRPr dirty="0"/>
          </a:p>
          <a:p>
            <a:pPr>
              <a:defRPr/>
            </a:pPr>
            <a:r>
              <a:rPr lang="de-DE" dirty="0"/>
              <a:t>Zum Einstieg reflektieren die Studierenden ihre eigenen Erfahrungen als Schüler*innen. </a:t>
            </a:r>
            <a:endParaRPr dirty="0"/>
          </a:p>
          <a:p>
            <a:pPr>
              <a:defRPr/>
            </a:pPr>
            <a:r>
              <a:rPr lang="de-DE" dirty="0"/>
              <a:t>In einer (anonymen) Online-Umfrage beantworten die Studierenden die Frage </a:t>
            </a:r>
            <a:r>
              <a:rPr lang="de-DE" i="1" dirty="0"/>
              <a:t>Welche Durchschnittsnote hatten Sie im Chemieunterricht in der Mittelstufe?</a:t>
            </a:r>
            <a:r>
              <a:rPr lang="de-DE" dirty="0"/>
              <a:t> </a:t>
            </a:r>
          </a:p>
          <a:p>
            <a:pPr>
              <a:defRPr/>
            </a:pPr>
            <a:r>
              <a:rPr lang="de-DE" dirty="0"/>
              <a:t>Anschließend sprechen die Studierenden – zunächst in Murmelgruppen, danach im Plenum – darüber, warum sie diese Note hatten. </a:t>
            </a:r>
            <a:endParaRPr dirty="0"/>
          </a:p>
          <a:p>
            <a:pPr>
              <a:defRPr/>
            </a:pPr>
            <a:r>
              <a:rPr lang="de-DE" dirty="0"/>
              <a:t>In einem Seminar berichteten Studierende in der Plenumsphase u.a., dass sie als Schüler*innen darauf gesetzt hätten, gute mündliche Noten zu bekommen, indem sie sich aktiv am Unterricht beteiligten. Andere erzählten, dass Lehrkräfte die Kursmappen benotet hätten, die sie entsprechend sorgfältig geführt hätten.</a:t>
            </a:r>
            <a:br>
              <a:rPr lang="de-DE" dirty="0"/>
            </a:br>
            <a:endParaRPr lang="de-DE" dirty="0"/>
          </a:p>
          <a:p>
            <a:pPr>
              <a:defRPr/>
            </a:pPr>
            <a:r>
              <a:rPr lang="de-DE" b="1" dirty="0"/>
              <a:t>Ziel</a:t>
            </a:r>
            <a:r>
              <a:rPr lang="de-DE" dirty="0"/>
              <a:t> dieses Einstiegs ist, dass sich die Studierenden darüber bewusst werden sollen, dass sie, die sie (als zukünftige Chemielehrkräfte) im Fach Chemie als „gute Schüler*innen“ gegolten hatten, diese Bewertung (auch) aufgrund ihrer sprachlichen Performanz im Chemieunterricht erhalten haben. Die Studierenden sollen merken, dass Lehrkräfte das Wissen der Schüler*innen nicht direkt bewerten können, sondern dies vermittelt durch mündliche und schriftliche sprachliche Produkte der Schüler*innen tun.</a:t>
            </a:r>
            <a:br>
              <a:rPr lang="de-DE" dirty="0"/>
            </a:br>
            <a:endParaRPr lang="de-DE" dirty="0"/>
          </a:p>
          <a:p>
            <a:pPr>
              <a:defRPr/>
            </a:pPr>
            <a:r>
              <a:rPr lang="de-DE" dirty="0"/>
              <a:t>--&gt; </a:t>
            </a:r>
            <a:r>
              <a:rPr lang="de-DE" b="1" dirty="0"/>
              <a:t>Überleitung</a:t>
            </a:r>
            <a:r>
              <a:rPr lang="de-DE" dirty="0"/>
              <a:t>: Wer sprachlich im Chemieunterricht (und nicht nur da) abgeliefert hat (mündliche Mitarbeit, schöne Versuchsprotokolle), hat gute Noten bekommen. Das hat manche Menschen so stark motiviert, dass sie sogar Chemie studiert haben und sogar Chemielehrer*innen werden wollen.</a:t>
            </a:r>
            <a:endParaRPr dirty="0"/>
          </a:p>
          <a:p>
            <a:pPr marL="0" marR="0" lvl="0" indent="0" algn="l" defTabSz="914400">
              <a:lnSpc>
                <a:spcPct val="100000"/>
              </a:lnSpc>
              <a:spcBef>
                <a:spcPts val="0"/>
              </a:spcBef>
              <a:spcAft>
                <a:spcPts val="0"/>
              </a:spcAft>
              <a:buClrTx/>
              <a:buSzTx/>
              <a:buFontTx/>
              <a:buNone/>
              <a:defRPr/>
            </a:pPr>
            <a:endParaRPr lang="de-DE" sz="1200" b="0" i="0" u="none" strike="noStrike" dirty="0">
              <a:solidFill>
                <a:schemeClr val="tx1"/>
              </a:solidFill>
              <a:latin typeface="+mn-lt"/>
              <a:ea typeface="+mn-ea"/>
              <a:cs typeface="+mn-cs"/>
            </a:endParaRPr>
          </a:p>
        </p:txBody>
      </p:sp>
      <p:sp>
        <p:nvSpPr>
          <p:cNvPr id="4" name="Foliennummernplatzhalter 3"/>
          <p:cNvSpPr>
            <a:spLocks noGrp="1"/>
          </p:cNvSpPr>
          <p:nvPr>
            <p:ph type="sldNum" sz="quarter" idx="10"/>
          </p:nvPr>
        </p:nvSpPr>
        <p:spPr bwMode="auto"/>
        <p:txBody>
          <a:bodyPr/>
          <a:lstStyle/>
          <a:p>
            <a:pPr>
              <a:defRPr/>
            </a:pPr>
            <a:fld id="{F024D04A-F8D8-47C8-8520-512198CA74CF}"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0" y="1133475"/>
            <a:ext cx="4079875" cy="30591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024D04A-F8D8-47C8-8520-512198CA74CF}" type="slidenum">
              <a:rPr lang="de-DE" smtClean="0"/>
              <a:t>3</a:t>
            </a:fld>
            <a:endParaRPr lang="de-DE"/>
          </a:p>
        </p:txBody>
      </p:sp>
    </p:spTree>
    <p:extLst>
      <p:ext uri="{BB962C8B-B14F-4D97-AF65-F5344CB8AC3E}">
        <p14:creationId xmlns:p14="http://schemas.microsoft.com/office/powerpoint/2010/main" val="371856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a:defRPr/>
            </a:pPr>
            <a:r>
              <a:rPr lang="de-DE" sz="1200" b="1" i="0" u="none" strike="noStrike" dirty="0">
                <a:solidFill>
                  <a:schemeClr val="tx1"/>
                </a:solidFill>
                <a:latin typeface="+mn-lt"/>
                <a:ea typeface="+mn-ea"/>
                <a:cs typeface="+mn-cs"/>
              </a:rPr>
              <a:t>Brown und </a:t>
            </a:r>
            <a:r>
              <a:rPr lang="de-DE" sz="1200" b="1" i="0" u="none" strike="noStrike" dirty="0" err="1">
                <a:solidFill>
                  <a:schemeClr val="tx1"/>
                </a:solidFill>
                <a:latin typeface="+mn-lt"/>
                <a:ea typeface="+mn-ea"/>
                <a:cs typeface="+mn-cs"/>
              </a:rPr>
              <a:t>Ryoo</a:t>
            </a:r>
            <a:r>
              <a:rPr lang="de-DE" sz="1200" b="1" i="0" u="none" strike="noStrike" dirty="0">
                <a:solidFill>
                  <a:schemeClr val="tx1"/>
                </a:solidFill>
                <a:latin typeface="+mn-lt"/>
                <a:ea typeface="+mn-ea"/>
                <a:cs typeface="+mn-cs"/>
              </a:rPr>
              <a:t> (2008)</a:t>
            </a:r>
            <a:endParaRPr dirty="0"/>
          </a:p>
          <a:p>
            <a:pPr>
              <a:defRPr/>
            </a:pPr>
            <a:r>
              <a:rPr lang="de-DE" sz="1200" b="0" i="0" u="none" strike="noStrike" dirty="0">
                <a:solidFill>
                  <a:schemeClr val="tx1"/>
                </a:solidFill>
                <a:latin typeface="+mn-lt"/>
                <a:ea typeface="+mn-ea"/>
                <a:cs typeface="+mn-cs"/>
              </a:rPr>
              <a:t>Welche Herangehensweise bei den Lernenden zu einem tieferen wissenschaftlichen Verständnis führt:</a:t>
            </a:r>
            <a:endParaRPr dirty="0"/>
          </a:p>
          <a:p>
            <a:pPr marL="0" indent="0">
              <a:buNone/>
              <a:defRPr/>
            </a:pPr>
            <a:r>
              <a:rPr lang="de-DE" sz="1200" b="0" i="0" u="none" strike="noStrike" dirty="0">
                <a:solidFill>
                  <a:schemeClr val="tx1"/>
                </a:solidFill>
                <a:latin typeface="+mn-lt"/>
                <a:ea typeface="+mn-ea"/>
                <a:cs typeface="+mn-cs"/>
              </a:rPr>
              <a:t>a) die Einführung eines neuen biologischen Phänomens in Alltagssprache mit anschließender Vermittlung der dazugehörigen Fachsprache </a:t>
            </a:r>
          </a:p>
          <a:p>
            <a:pPr marL="0" indent="0">
              <a:buNone/>
              <a:defRPr/>
            </a:pPr>
            <a:r>
              <a:rPr lang="de-DE" sz="1200" b="0" i="0" u="none" strike="noStrike" dirty="0">
                <a:solidFill>
                  <a:schemeClr val="tx1"/>
                </a:solidFill>
                <a:latin typeface="+mn-lt"/>
                <a:ea typeface="+mn-ea"/>
                <a:cs typeface="+mn-cs"/>
              </a:rPr>
              <a:t>oder </a:t>
            </a:r>
            <a:endParaRPr dirty="0"/>
          </a:p>
          <a:p>
            <a:pPr marL="0" indent="0">
              <a:buNone/>
              <a:defRPr/>
            </a:pPr>
            <a:r>
              <a:rPr lang="de-DE" sz="1200" b="0" i="0" u="none" strike="noStrike" dirty="0">
                <a:solidFill>
                  <a:schemeClr val="tx1"/>
                </a:solidFill>
                <a:latin typeface="+mn-lt"/>
                <a:ea typeface="+mn-ea"/>
                <a:cs typeface="+mn-cs"/>
              </a:rPr>
              <a:t>b) die direkte Einführung des neuen Phänomens in der Fachsprache. </a:t>
            </a:r>
            <a:endParaRPr dirty="0"/>
          </a:p>
          <a:p>
            <a:pPr>
              <a:defRPr/>
            </a:pPr>
            <a:r>
              <a:rPr lang="de-DE" sz="1200" b="0" i="0" u="none" strike="noStrike" dirty="0">
                <a:solidFill>
                  <a:schemeClr val="tx1"/>
                </a:solidFill>
                <a:latin typeface="+mn-lt"/>
                <a:ea typeface="+mn-ea"/>
                <a:cs typeface="+mn-cs"/>
              </a:rPr>
              <a:t>49 Schüler*innen der Sekundarstufe I, Biologieunterricht.</a:t>
            </a:r>
            <a:endParaRPr dirty="0"/>
          </a:p>
          <a:p>
            <a:pPr marL="0" indent="0">
              <a:buFont typeface="Arial"/>
              <a:buNone/>
              <a:defRPr/>
            </a:pPr>
            <a:r>
              <a:rPr lang="de-DE" sz="1200" b="0" i="0" u="none" strike="noStrike" dirty="0">
                <a:solidFill>
                  <a:schemeClr val="tx1"/>
                </a:solidFill>
                <a:latin typeface="+mn-lt"/>
                <a:ea typeface="+mn-ea"/>
                <a:cs typeface="+mn-cs"/>
              </a:rPr>
              <a:t>Beide Gruppen erhalten anschließend die gleichen Anwendungsaufgaben zur Festigung des fachlichen und fachsprachlichen Wissens.</a:t>
            </a:r>
            <a:endParaRPr dirty="0"/>
          </a:p>
          <a:p>
            <a:pPr marL="171450" indent="-171450">
              <a:buFont typeface="Arial"/>
              <a:buChar char="•"/>
              <a:defRPr/>
            </a:pPr>
            <a:r>
              <a:rPr lang="de-DE" sz="1200" b="0" i="0" u="none" strike="noStrike" dirty="0">
                <a:solidFill>
                  <a:schemeClr val="tx1"/>
                </a:solidFill>
                <a:latin typeface="+mn-lt"/>
                <a:ea typeface="+mn-ea"/>
                <a:cs typeface="+mn-cs"/>
              </a:rPr>
              <a:t>"Die </a:t>
            </a:r>
            <a:r>
              <a:rPr lang="de-DE" sz="1200" b="0" i="0" u="none" strike="noStrike" dirty="0" err="1">
                <a:solidFill>
                  <a:schemeClr val="tx1"/>
                </a:solidFill>
                <a:latin typeface="+mn-lt"/>
                <a:ea typeface="+mn-ea"/>
                <a:cs typeface="+mn-cs"/>
              </a:rPr>
              <a:t>lnterventionsgruppe</a:t>
            </a:r>
            <a:r>
              <a:rPr lang="de-DE" sz="1200" b="0" i="0" u="none" strike="noStrike" dirty="0">
                <a:solidFill>
                  <a:schemeClr val="tx1"/>
                </a:solidFill>
                <a:latin typeface="+mn-lt"/>
                <a:ea typeface="+mn-ea"/>
                <a:cs typeface="+mn-cs"/>
              </a:rPr>
              <a:t> erzielte in allen Bereichen bessere Ergebnisse als die Kontrollgruppe. Sie weist ein höheres, in Alltagssprache ausgedrücktes Fachverständnis auf und ist gleichzeitig besser in der Lage, die Fachsprache korrekt zu verwenden. </a:t>
            </a:r>
            <a:endParaRPr dirty="0"/>
          </a:p>
          <a:p>
            <a:pPr marL="171450" indent="-171450">
              <a:buFont typeface="Arial"/>
              <a:buChar char="•"/>
              <a:defRPr/>
            </a:pPr>
            <a:r>
              <a:rPr lang="de-DE" sz="1200" b="0" i="0" u="none" strike="noStrike" dirty="0">
                <a:solidFill>
                  <a:schemeClr val="tx1"/>
                </a:solidFill>
                <a:latin typeface="+mn-lt"/>
                <a:ea typeface="+mn-ea"/>
                <a:cs typeface="+mn-cs"/>
              </a:rPr>
              <a:t>Dies zeigt sich insbesondere bei offenen Schreibaufgaben, die einen höheren Grad an fachlicher und sprachlicher Selbstständigkeit und ein Bewusstsein für die angemessene Sprache verlangen. Auf diesem höheren Kompetenzniveau ist die Interventionsgruppe der Kontrollgruppe am stärksten überlegen.“ (Beese &amp; </a:t>
            </a:r>
            <a:r>
              <a:rPr lang="de-DE" sz="1200" b="0" i="0" u="none" strike="noStrike" dirty="0" err="1">
                <a:solidFill>
                  <a:schemeClr val="tx1"/>
                </a:solidFill>
                <a:latin typeface="+mn-lt"/>
                <a:ea typeface="+mn-ea"/>
                <a:cs typeface="+mn-cs"/>
              </a:rPr>
              <a:t>Benholz</a:t>
            </a:r>
            <a:r>
              <a:rPr lang="de-DE" sz="1200" b="0" i="0" u="none" strike="noStrike" dirty="0">
                <a:solidFill>
                  <a:schemeClr val="tx1"/>
                </a:solidFill>
                <a:latin typeface="+mn-lt"/>
                <a:ea typeface="+mn-ea"/>
                <a:cs typeface="+mn-cs"/>
              </a:rPr>
              <a:t>, 2013, S.  45)</a:t>
            </a:r>
            <a:endParaRPr dirty="0"/>
          </a:p>
          <a:p>
            <a:pPr>
              <a:defRPr/>
            </a:pPr>
            <a:endParaRPr lang="de-DE" sz="1200" b="0" i="0" u="none" strike="noStrike" dirty="0">
              <a:solidFill>
                <a:schemeClr val="tx1"/>
              </a:solidFill>
              <a:latin typeface="+mn-lt"/>
              <a:ea typeface="+mn-ea"/>
              <a:cs typeface="+mn-cs"/>
            </a:endParaRPr>
          </a:p>
          <a:p>
            <a:pPr>
              <a:defRPr/>
            </a:pPr>
            <a:r>
              <a:rPr lang="de-DE" sz="1200" b="1" dirty="0"/>
              <a:t>Patterson (2001)</a:t>
            </a:r>
            <a:endParaRPr dirty="0"/>
          </a:p>
          <a:p>
            <a:pPr>
              <a:defRPr/>
            </a:pPr>
            <a:r>
              <a:rPr lang="de-DE" sz="1200" b="0" i="0" u="none" strike="noStrike" dirty="0">
                <a:solidFill>
                  <a:schemeClr val="tx1"/>
                </a:solidFill>
                <a:latin typeface="+mn-lt"/>
                <a:ea typeface="+mn-ea"/>
                <a:cs typeface="+mn-cs"/>
              </a:rPr>
              <a:t>Zwölf sprachlich schwache Schüler*innen der Klassen 2 bis 6: „die beschreiben immer nur in ihren Texten, erklären nie“.</a:t>
            </a:r>
            <a:endParaRPr dirty="0"/>
          </a:p>
          <a:p>
            <a:pPr>
              <a:defRPr/>
            </a:pPr>
            <a:r>
              <a:rPr lang="de-DE" sz="1200" b="0" i="0" u="none" strike="noStrike" dirty="0">
                <a:solidFill>
                  <a:schemeClr val="tx1"/>
                </a:solidFill>
                <a:latin typeface="+mn-lt"/>
                <a:ea typeface="+mn-ea"/>
                <a:cs typeface="+mn-cs"/>
              </a:rPr>
              <a:t>Frage: Liegt das daran, dass sie das kognitiv nicht können oder dass sie das sprachlich nicht ausdrücken können?</a:t>
            </a:r>
            <a:endParaRPr dirty="0"/>
          </a:p>
          <a:p>
            <a:pPr>
              <a:defRPr/>
            </a:pPr>
            <a:r>
              <a:rPr lang="de-DE" sz="1200" b="0" i="0" u="none" strike="noStrike" dirty="0">
                <a:solidFill>
                  <a:schemeClr val="tx1"/>
                </a:solidFill>
                <a:latin typeface="+mn-lt"/>
                <a:ea typeface="+mn-ea"/>
                <a:cs typeface="+mn-cs"/>
              </a:rPr>
              <a:t>Ergebnis: Nachdem sie Formulierungshilfen für Erklärungen bekommen hatten, schrieben die Schüler*innen Texte mit Erklärungen.</a:t>
            </a:r>
            <a:endParaRPr dirty="0"/>
          </a:p>
          <a:p>
            <a:pPr>
              <a:defRPr/>
            </a:pPr>
            <a:endParaRPr lang="de-DE" sz="1200" b="0" i="0" u="none" strike="noStrike" dirty="0">
              <a:solidFill>
                <a:schemeClr val="tx1"/>
              </a:solidFill>
              <a:latin typeface="+mn-lt"/>
              <a:ea typeface="+mn-ea"/>
              <a:cs typeface="+mn-cs"/>
            </a:endParaRPr>
          </a:p>
          <a:p>
            <a:pPr>
              <a:defRPr/>
            </a:pPr>
            <a:r>
              <a:rPr lang="de-DE" sz="1200" b="1" dirty="0" err="1"/>
              <a:t>Agel</a:t>
            </a:r>
            <a:r>
              <a:rPr lang="de-DE" sz="1200" b="1" dirty="0"/>
              <a:t> et al. (2011) </a:t>
            </a:r>
            <a:endParaRPr dirty="0"/>
          </a:p>
          <a:p>
            <a:pPr>
              <a:defRPr/>
            </a:pPr>
            <a:r>
              <a:rPr lang="de-DE" sz="1200" dirty="0"/>
              <a:t>Versuchsprotokolle naturwissenschaftlicher Unterricht</a:t>
            </a:r>
            <a:endParaRPr dirty="0"/>
          </a:p>
          <a:p>
            <a:pPr>
              <a:defRPr/>
            </a:pPr>
            <a:r>
              <a:rPr lang="de-DE" sz="1200" b="0" i="0" u="none" strike="noStrike" dirty="0">
                <a:solidFill>
                  <a:schemeClr val="tx1"/>
                </a:solidFill>
                <a:latin typeface="+mn-lt"/>
                <a:ea typeface="+mn-ea"/>
                <a:cs typeface="+mn-cs"/>
              </a:rPr>
              <a:t>„24 sprachlich schwache, mehrsprachige Schüler*innen der Klasse 5 der Gesamtschule Walsum erhalten einen fachsprachlichen additiven Förderkurs zum Bereich ,Protokolle schreiben‘.</a:t>
            </a:r>
            <a:endParaRPr dirty="0"/>
          </a:p>
          <a:p>
            <a:pPr>
              <a:defRPr/>
            </a:pPr>
            <a:r>
              <a:rPr lang="de-DE" sz="1200" b="0" i="0" u="none" strike="noStrike" dirty="0">
                <a:solidFill>
                  <a:schemeClr val="tx1"/>
                </a:solidFill>
                <a:latin typeface="+mn-lt"/>
                <a:ea typeface="+mn-ea"/>
                <a:cs typeface="+mn-cs"/>
              </a:rPr>
              <a:t>In dem handlungsorientierten, auf Schüler*</a:t>
            </a:r>
            <a:r>
              <a:rPr lang="de-DE" sz="1200" b="0" i="0" u="none" strike="noStrike" dirty="0" err="1">
                <a:solidFill>
                  <a:schemeClr val="tx1"/>
                </a:solidFill>
                <a:latin typeface="+mn-lt"/>
                <a:ea typeface="+mn-ea"/>
                <a:cs typeface="+mn-cs"/>
              </a:rPr>
              <a:t>innenexperimenten</a:t>
            </a:r>
            <a:r>
              <a:rPr lang="de-DE" sz="1200" b="0" i="0" u="none" strike="noStrike" dirty="0">
                <a:solidFill>
                  <a:schemeClr val="tx1"/>
                </a:solidFill>
                <a:latin typeface="+mn-lt"/>
                <a:ea typeface="+mn-ea"/>
                <a:cs typeface="+mn-cs"/>
              </a:rPr>
              <a:t> basierenden, wöchentlich 60-minütigen Kurs werden ein Halbjahr lang nach dem Prinzip des Scaffoldings systematisch Aufbau und sprachliche Anforderungen der Textsorte erarbeitet und geübt.“ (Beese &amp; </a:t>
            </a:r>
            <a:r>
              <a:rPr lang="de-DE" sz="1200" b="0" i="0" u="none" strike="noStrike" dirty="0" err="1">
                <a:solidFill>
                  <a:schemeClr val="tx1"/>
                </a:solidFill>
                <a:latin typeface="+mn-lt"/>
                <a:ea typeface="+mn-ea"/>
                <a:cs typeface="+mn-cs"/>
              </a:rPr>
              <a:t>Benholz</a:t>
            </a:r>
            <a:r>
              <a:rPr lang="de-DE" sz="1200" b="0" i="0" u="none" strike="noStrike" dirty="0">
                <a:solidFill>
                  <a:schemeClr val="tx1"/>
                </a:solidFill>
                <a:latin typeface="+mn-lt"/>
                <a:ea typeface="+mn-ea"/>
                <a:cs typeface="+mn-cs"/>
              </a:rPr>
              <a:t>, 2013, S.  49)</a:t>
            </a:r>
            <a:endParaRPr dirty="0"/>
          </a:p>
          <a:p>
            <a:pPr>
              <a:defRPr/>
            </a:pPr>
            <a:r>
              <a:rPr lang="de-DE" sz="1200" b="0" i="0" u="none" strike="noStrike" dirty="0">
                <a:solidFill>
                  <a:schemeClr val="tx1"/>
                </a:solidFill>
                <a:latin typeface="+mn-lt"/>
                <a:ea typeface="+mn-ea"/>
                <a:cs typeface="+mn-cs"/>
              </a:rPr>
              <a:t>ERGEBNISSE: </a:t>
            </a:r>
          </a:p>
          <a:p>
            <a:pPr marL="171450" indent="-171450">
              <a:buFont typeface="Arial" panose="020B0604020202020204" pitchFamily="34" charset="0"/>
              <a:buChar char="•"/>
              <a:defRPr/>
            </a:pPr>
            <a:r>
              <a:rPr lang="de-DE" sz="1200" b="0" i="0" u="none" strike="noStrike" dirty="0">
                <a:solidFill>
                  <a:schemeClr val="tx1"/>
                </a:solidFill>
                <a:latin typeface="+mn-lt"/>
                <a:ea typeface="+mn-ea"/>
                <a:cs typeface="+mn-cs"/>
              </a:rPr>
              <a:t>„Am Ende des Kurses erzielen die Teilnehmenden des Förderkurses, die zuvor als die sprachlich schwächsten ihres Jahrgangs identifiziert wurden, in den geforderten fachsprachlichen Kompetenzbereichen durchschnittlich dieselben Ergebnisse wie die 52 Schüler*innen der Kontrollgruppe“ (= alle anderen Schüler*innen der Stufe) (Beese &amp; </a:t>
            </a:r>
            <a:r>
              <a:rPr lang="de-DE" sz="1200" b="0" i="0" u="none" strike="noStrike" dirty="0" err="1">
                <a:solidFill>
                  <a:schemeClr val="tx1"/>
                </a:solidFill>
                <a:latin typeface="+mn-lt"/>
                <a:ea typeface="+mn-ea"/>
                <a:cs typeface="+mn-cs"/>
              </a:rPr>
              <a:t>Benholz</a:t>
            </a:r>
            <a:r>
              <a:rPr lang="de-DE" sz="1200" b="0" i="0" u="none" strike="noStrike" dirty="0">
                <a:solidFill>
                  <a:schemeClr val="tx1"/>
                </a:solidFill>
                <a:latin typeface="+mn-lt"/>
                <a:ea typeface="+mn-ea"/>
                <a:cs typeface="+mn-cs"/>
              </a:rPr>
              <a:t>, 2013, S.  49)</a:t>
            </a:r>
            <a:endParaRPr dirty="0"/>
          </a:p>
          <a:p>
            <a:pPr marL="171450" indent="-171450">
              <a:buFont typeface="Arial" panose="020B0604020202020204" pitchFamily="34" charset="0"/>
              <a:buChar char="•"/>
              <a:defRPr/>
            </a:pPr>
            <a:r>
              <a:rPr lang="de-DE" sz="1200" b="0" i="0" u="none" strike="noStrike" dirty="0">
                <a:solidFill>
                  <a:schemeClr val="tx1"/>
                </a:solidFill>
                <a:latin typeface="+mn-lt"/>
                <a:ea typeface="+mn-ea"/>
                <a:cs typeface="+mn-cs"/>
              </a:rPr>
              <a:t>„Die Protokolle der Interventionsschüler*innen zeigen außerdem deutlich öfter einen fachlich richtigen Aufbau mit inhaltlich angemessener Aufteilung von Durchführung, Beobachtung und Auswertung.“ (Beese &amp; </a:t>
            </a:r>
            <a:r>
              <a:rPr lang="de-DE" sz="1200" b="0" i="0" u="none" strike="noStrike" dirty="0" err="1">
                <a:solidFill>
                  <a:schemeClr val="tx1"/>
                </a:solidFill>
                <a:latin typeface="+mn-lt"/>
                <a:ea typeface="+mn-ea"/>
                <a:cs typeface="+mn-cs"/>
              </a:rPr>
              <a:t>Benholz</a:t>
            </a:r>
            <a:r>
              <a:rPr lang="de-DE" sz="1200" b="0" i="0" u="none" strike="noStrike" dirty="0">
                <a:solidFill>
                  <a:schemeClr val="tx1"/>
                </a:solidFill>
                <a:latin typeface="+mn-lt"/>
                <a:ea typeface="+mn-ea"/>
                <a:cs typeface="+mn-cs"/>
              </a:rPr>
              <a:t>, 2013, S.  49)</a:t>
            </a:r>
            <a:endParaRPr dirty="0"/>
          </a:p>
          <a:p>
            <a:pPr>
              <a:defRPr/>
            </a:pPr>
            <a:r>
              <a:rPr lang="de-DE" sz="1200" b="0" i="0" u="none" strike="noStrike" dirty="0">
                <a:solidFill>
                  <a:schemeClr val="tx1"/>
                </a:solidFill>
                <a:latin typeface="+mn-lt"/>
                <a:ea typeface="+mn-ea"/>
                <a:cs typeface="+mn-cs"/>
              </a:rPr>
              <a:t>SCHLUSSFOLGERUNG: „Die bewusste Vermittlung der Textstruktur hat sie [die Schüler*innen; A.W.] offensichtlich darin unterstützt, die in den Naturwissenschaften essenzielle, aber schwierige konzeptionelle Trennung der verschiedenen Etappen des Experiments vorzunehmen.“ (Beese &amp; </a:t>
            </a:r>
            <a:r>
              <a:rPr lang="de-DE" sz="1200" b="0" i="0" u="none" strike="noStrike" dirty="0" err="1">
                <a:solidFill>
                  <a:schemeClr val="tx1"/>
                </a:solidFill>
                <a:latin typeface="+mn-lt"/>
                <a:ea typeface="+mn-ea"/>
                <a:cs typeface="+mn-cs"/>
              </a:rPr>
              <a:t>Benholz</a:t>
            </a:r>
            <a:r>
              <a:rPr lang="de-DE" sz="1200" b="0" i="0" u="none" strike="noStrike" dirty="0">
                <a:solidFill>
                  <a:schemeClr val="tx1"/>
                </a:solidFill>
                <a:latin typeface="+mn-lt"/>
                <a:ea typeface="+mn-ea"/>
                <a:cs typeface="+mn-cs"/>
              </a:rPr>
              <a:t>, 2013, S.  49)</a:t>
            </a:r>
            <a:endParaRPr lang="de-DE" dirty="0"/>
          </a:p>
        </p:txBody>
      </p:sp>
      <p:sp>
        <p:nvSpPr>
          <p:cNvPr id="4" name="Foliennummernplatzhalter 3"/>
          <p:cNvSpPr>
            <a:spLocks noGrp="1"/>
          </p:cNvSpPr>
          <p:nvPr>
            <p:ph type="sldNum" sz="quarter" idx="10"/>
          </p:nvPr>
        </p:nvSpPr>
        <p:spPr bwMode="auto"/>
        <p:txBody>
          <a:bodyPr/>
          <a:lstStyle/>
          <a:p>
            <a:pPr>
              <a:defRPr/>
            </a:pPr>
            <a:fld id="{039D303D-192F-7C4A-A3B6-921257460E16}" type="slidenum">
              <a:rPr lang="de-DE"/>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marL="0" marR="0" indent="0" algn="l" defTabSz="457200">
              <a:lnSpc>
                <a:spcPct val="100000"/>
              </a:lnSpc>
              <a:spcBef>
                <a:spcPts val="0"/>
              </a:spcBef>
              <a:spcAft>
                <a:spcPts val="0"/>
              </a:spcAft>
              <a:buClrTx/>
              <a:buSzTx/>
              <a:buFont typeface="Arial"/>
              <a:buNone/>
              <a:defRPr/>
            </a:pPr>
            <a:r>
              <a:rPr lang="de-DE" sz="1200" dirty="0">
                <a:latin typeface="Calibri"/>
              </a:rPr>
              <a:t>Der schwarze Pfeil symbolisiert den Verlauf der Biographie (= das Lebensalter).</a:t>
            </a:r>
          </a:p>
          <a:p>
            <a:pPr marL="171450" marR="0" indent="-171450" algn="l" defTabSz="457200">
              <a:lnSpc>
                <a:spcPct val="100000"/>
              </a:lnSpc>
              <a:spcBef>
                <a:spcPts val="0"/>
              </a:spcBef>
              <a:spcAft>
                <a:spcPts val="0"/>
              </a:spcAft>
              <a:buClrTx/>
              <a:buSzTx/>
              <a:buFont typeface="Arial"/>
              <a:buChar char="•"/>
              <a:defRPr/>
            </a:pPr>
            <a:endParaRPr lang="de-DE" sz="1200" dirty="0">
              <a:latin typeface="Calibri"/>
            </a:endParaRPr>
          </a:p>
          <a:p>
            <a:pPr marL="0" marR="0" indent="0" algn="l" defTabSz="457200">
              <a:lnSpc>
                <a:spcPct val="100000"/>
              </a:lnSpc>
              <a:spcBef>
                <a:spcPts val="0"/>
              </a:spcBef>
              <a:spcAft>
                <a:spcPts val="0"/>
              </a:spcAft>
              <a:buClrTx/>
              <a:buSzTx/>
              <a:buFont typeface="Arial"/>
              <a:buNone/>
              <a:defRPr/>
            </a:pPr>
            <a:r>
              <a:rPr lang="de-DE" sz="1200" dirty="0">
                <a:latin typeface="Calibri"/>
              </a:rPr>
              <a:t>Im PL herausarbeiten, in welche sprachlichen und sozialen Sphären sich die Kinder bzw. Schüler*innen zu welchem Zeitpunkt aufhalten und welche sprachlichen Kompetenzen jeweils „verlangt“ werden:</a:t>
            </a:r>
            <a:endParaRPr dirty="0"/>
          </a:p>
          <a:p>
            <a:pPr marL="0" marR="0" lvl="0" indent="0" algn="l" defTabSz="457200">
              <a:lnSpc>
                <a:spcPct val="100000"/>
              </a:lnSpc>
              <a:spcBef>
                <a:spcPts val="0"/>
              </a:spcBef>
              <a:spcAft>
                <a:spcPts val="0"/>
              </a:spcAft>
              <a:buClrTx/>
              <a:buSzTx/>
              <a:buFont typeface="+mj-lt"/>
              <a:buNone/>
              <a:defRPr/>
            </a:pPr>
            <a:r>
              <a:rPr lang="de-DE" b="1" dirty="0">
                <a:latin typeface="Calibri"/>
              </a:rPr>
              <a:t>Kleinkinder</a:t>
            </a:r>
            <a:r>
              <a:rPr lang="de-DE" b="0" dirty="0">
                <a:latin typeface="Calibri"/>
              </a:rPr>
              <a:t>: Entwicklung </a:t>
            </a:r>
            <a:r>
              <a:rPr lang="de-DE" dirty="0">
                <a:latin typeface="Calibri"/>
              </a:rPr>
              <a:t>des Sprachgebrauchs zuhause innerhalb eines relativ geschlossenen Kreises enger Bezugspersonen</a:t>
            </a:r>
          </a:p>
          <a:p>
            <a:pPr marL="0" marR="0" lvl="0" indent="0" algn="l" defTabSz="457200">
              <a:lnSpc>
                <a:spcPct val="100000"/>
              </a:lnSpc>
              <a:spcBef>
                <a:spcPts val="0"/>
              </a:spcBef>
              <a:spcAft>
                <a:spcPts val="0"/>
              </a:spcAft>
              <a:buClrTx/>
              <a:buSzTx/>
              <a:buFont typeface="+mj-lt"/>
              <a:buNone/>
              <a:defRPr/>
            </a:pPr>
            <a:r>
              <a:rPr lang="de-DE" b="1" dirty="0">
                <a:latin typeface="Calibri"/>
              </a:rPr>
              <a:t>Vorschulkinder</a:t>
            </a:r>
            <a:r>
              <a:rPr lang="de-DE" dirty="0">
                <a:latin typeface="Calibri"/>
              </a:rPr>
              <a:t>, die in die KiTa gehen: </a:t>
            </a:r>
            <a:r>
              <a:rPr lang="de-DE" b="0" dirty="0">
                <a:latin typeface="Calibri"/>
              </a:rPr>
              <a:t>Weiterentwicklung des </a:t>
            </a:r>
            <a:r>
              <a:rPr lang="de-DE" dirty="0">
                <a:latin typeface="Calibri"/>
              </a:rPr>
              <a:t>mündlichen Sprachgebrauchs, Erweiterung des sozialen Umfeldes, dadurch Berührung mit weiteren Dialekten, Soziolekten, Einzelsprachen + mediale Schriftlichkeit durch (Bilder-)Bücher etc. </a:t>
            </a:r>
          </a:p>
          <a:p>
            <a:pPr marL="0" marR="0" lvl="0" indent="0" algn="l" defTabSz="457200">
              <a:lnSpc>
                <a:spcPct val="100000"/>
              </a:lnSpc>
              <a:spcBef>
                <a:spcPts val="0"/>
              </a:spcBef>
              <a:spcAft>
                <a:spcPts val="0"/>
              </a:spcAft>
              <a:buClrTx/>
              <a:buSzTx/>
              <a:buFont typeface="+mj-lt"/>
              <a:buNone/>
              <a:defRPr/>
            </a:pPr>
            <a:r>
              <a:rPr lang="de-DE" b="1" dirty="0">
                <a:latin typeface="Calibri"/>
              </a:rPr>
              <a:t>Schulkinder</a:t>
            </a:r>
            <a:endParaRPr dirty="0"/>
          </a:p>
          <a:p>
            <a:pPr marL="457200" marR="0" lvl="1" indent="0" algn="l" defTabSz="457200">
              <a:lnSpc>
                <a:spcPct val="100000"/>
              </a:lnSpc>
              <a:spcBef>
                <a:spcPts val="0"/>
              </a:spcBef>
              <a:spcAft>
                <a:spcPts val="0"/>
              </a:spcAft>
              <a:buClrTx/>
              <a:buSzTx/>
              <a:buFont typeface="+mj-lt"/>
              <a:buNone/>
              <a:defRPr/>
            </a:pPr>
            <a:r>
              <a:rPr lang="de-DE" b="1" dirty="0">
                <a:latin typeface="Calibri"/>
              </a:rPr>
              <a:t>Grundschule </a:t>
            </a:r>
            <a:endParaRPr dirty="0"/>
          </a:p>
          <a:p>
            <a:pPr marL="914400" marR="0" lvl="2" indent="0" algn="l" defTabSz="457200">
              <a:lnSpc>
                <a:spcPct val="100000"/>
              </a:lnSpc>
              <a:spcBef>
                <a:spcPts val="0"/>
              </a:spcBef>
              <a:spcAft>
                <a:spcPts val="0"/>
              </a:spcAft>
              <a:buClrTx/>
              <a:buSzTx/>
              <a:buFont typeface="+mj-lt"/>
              <a:buNone/>
              <a:defRPr/>
            </a:pPr>
            <a:r>
              <a:rPr lang="de-DE" dirty="0">
                <a:latin typeface="Calibri"/>
              </a:rPr>
              <a:t>Klasse 1 &amp; 2: Alphabetisierung (in Deutschland mit dem lateinischen Alphabet, in anderen Ländern ggf. anderes), Lesen und Schreiben lernen</a:t>
            </a:r>
          </a:p>
          <a:p>
            <a:pPr marL="914400" marR="0" lvl="2" indent="0" algn="l" defTabSz="457200">
              <a:lnSpc>
                <a:spcPct val="100000"/>
              </a:lnSpc>
              <a:spcBef>
                <a:spcPts val="0"/>
              </a:spcBef>
              <a:spcAft>
                <a:spcPts val="0"/>
              </a:spcAft>
              <a:buClrTx/>
              <a:buSzTx/>
              <a:buFont typeface="+mj-lt"/>
              <a:buNone/>
              <a:defRPr/>
            </a:pPr>
            <a:r>
              <a:rPr lang="de-DE" dirty="0">
                <a:latin typeface="Calibri"/>
              </a:rPr>
              <a:t>ab Klasse 3: Einführung </a:t>
            </a:r>
            <a:r>
              <a:rPr lang="de-DE" dirty="0" err="1">
                <a:latin typeface="Calibri"/>
              </a:rPr>
              <a:t>dekontextualisierter</a:t>
            </a:r>
            <a:r>
              <a:rPr lang="de-DE" dirty="0">
                <a:latin typeface="Calibri"/>
              </a:rPr>
              <a:t> Sprache (z.B. in Sachtexten)</a:t>
            </a:r>
            <a:endParaRPr dirty="0"/>
          </a:p>
          <a:p>
            <a:pPr marL="457200" marR="0" lvl="1" indent="0" algn="l" defTabSz="457200">
              <a:lnSpc>
                <a:spcPct val="100000"/>
              </a:lnSpc>
              <a:spcBef>
                <a:spcPts val="0"/>
              </a:spcBef>
              <a:spcAft>
                <a:spcPts val="0"/>
              </a:spcAft>
              <a:buClrTx/>
              <a:buSzTx/>
              <a:buFont typeface="+mj-lt"/>
              <a:buNone/>
              <a:defRPr/>
            </a:pPr>
            <a:r>
              <a:rPr lang="de-DE" b="1" dirty="0">
                <a:latin typeface="Calibri"/>
              </a:rPr>
              <a:t>Weiterführende Schule </a:t>
            </a:r>
            <a:endParaRPr dirty="0"/>
          </a:p>
          <a:p>
            <a:pPr marL="914400" marR="0" lvl="2" indent="0" algn="l" defTabSz="457200">
              <a:lnSpc>
                <a:spcPct val="100000"/>
              </a:lnSpc>
              <a:spcBef>
                <a:spcPts val="0"/>
              </a:spcBef>
              <a:spcAft>
                <a:spcPts val="0"/>
              </a:spcAft>
              <a:buClrTx/>
              <a:buSzTx/>
              <a:buFont typeface="+mj-lt"/>
              <a:buNone/>
              <a:defRPr/>
            </a:pPr>
            <a:r>
              <a:rPr lang="de-DE" dirty="0">
                <a:latin typeface="Calibri"/>
              </a:rPr>
              <a:t>Sek I: mündliche und schriftliche Sprachverwendung in neuen, ausdifferenzierten Fächern (z.B. Physik, Chemie)</a:t>
            </a:r>
            <a:endParaRPr dirty="0"/>
          </a:p>
          <a:p>
            <a:pPr marL="914400" marR="0" lvl="2" indent="0" algn="l" defTabSz="457200">
              <a:lnSpc>
                <a:spcPct val="100000"/>
              </a:lnSpc>
              <a:spcBef>
                <a:spcPts val="0"/>
              </a:spcBef>
              <a:spcAft>
                <a:spcPts val="0"/>
              </a:spcAft>
              <a:buClrTx/>
              <a:buSzTx/>
              <a:buFont typeface="+mj-lt"/>
              <a:buNone/>
              <a:defRPr/>
            </a:pPr>
            <a:r>
              <a:rPr lang="de-DE" dirty="0">
                <a:latin typeface="Calibri"/>
              </a:rPr>
              <a:t>Sek II: mündliche und schriftliche Sprachverwendung in hoch abstrakten Textsorten</a:t>
            </a:r>
          </a:p>
          <a:p>
            <a:pPr marL="0" marR="0" lvl="0" indent="0" algn="l" defTabSz="457200">
              <a:lnSpc>
                <a:spcPct val="100000"/>
              </a:lnSpc>
              <a:spcBef>
                <a:spcPts val="0"/>
              </a:spcBef>
              <a:spcAft>
                <a:spcPts val="0"/>
              </a:spcAft>
              <a:buClrTx/>
              <a:buSzTx/>
              <a:buFont typeface="+mj-lt"/>
              <a:buNone/>
              <a:defRPr/>
            </a:pPr>
            <a:r>
              <a:rPr lang="de-DE" b="1" dirty="0">
                <a:latin typeface="Calibri"/>
              </a:rPr>
              <a:t>Erwachsene</a:t>
            </a:r>
            <a:r>
              <a:rPr lang="de-DE" dirty="0">
                <a:latin typeface="Calibri"/>
              </a:rPr>
              <a:t>: + Fachsprache(n) + Berufssprache(n)</a:t>
            </a:r>
            <a:endParaRPr lang="de-DE" dirty="0"/>
          </a:p>
        </p:txBody>
      </p:sp>
      <p:sp>
        <p:nvSpPr>
          <p:cNvPr id="4" name="Foliennummernplatzhalter 3"/>
          <p:cNvSpPr>
            <a:spLocks noGrp="1"/>
          </p:cNvSpPr>
          <p:nvPr>
            <p:ph type="sldNum" sz="quarter" idx="10"/>
          </p:nvPr>
        </p:nvSpPr>
        <p:spPr bwMode="auto"/>
        <p:txBody>
          <a:bodyPr/>
          <a:lstStyle/>
          <a:p>
            <a:pPr>
              <a:defRPr/>
            </a:pPr>
            <a:fld id="{039D303D-192F-7C4A-A3B6-921257460E16}" type="slidenum">
              <a:rPr lang="de-DE">
                <a:solidFill>
                  <a:prstClr val="black"/>
                </a:solidFill>
              </a:rPr>
              <a:t>6</a:t>
            </a:fld>
            <a:endParaRPr 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marL="0" marR="0" indent="0" algn="l" defTabSz="457200">
              <a:lnSpc>
                <a:spcPct val="100000"/>
              </a:lnSpc>
              <a:spcBef>
                <a:spcPts val="0"/>
              </a:spcBef>
              <a:spcAft>
                <a:spcPts val="0"/>
              </a:spcAft>
              <a:buClrTx/>
              <a:buSzTx/>
              <a:buFont typeface="Arial"/>
              <a:buNone/>
              <a:defRPr/>
            </a:pPr>
            <a:r>
              <a:rPr lang="de-DE" sz="1200" dirty="0">
                <a:latin typeface="Calibri"/>
              </a:rPr>
              <a:t>Der schwarze Pfeil symbolisiert den Verlauf der Biographie (= Lebensalter), die blauen animierten Pfeile den Immigrationszeitpunkt.</a:t>
            </a:r>
            <a:endParaRPr dirty="0"/>
          </a:p>
          <a:p>
            <a:pPr marL="0" marR="0" indent="0" algn="l" defTabSz="457200">
              <a:lnSpc>
                <a:spcPct val="100000"/>
              </a:lnSpc>
              <a:spcBef>
                <a:spcPts val="0"/>
              </a:spcBef>
              <a:spcAft>
                <a:spcPts val="0"/>
              </a:spcAft>
              <a:buClrTx/>
              <a:buSzTx/>
              <a:buFont typeface="Arial"/>
              <a:buNone/>
              <a:defRPr/>
            </a:pPr>
            <a:r>
              <a:rPr lang="de-DE" sz="1200" b="1" dirty="0">
                <a:latin typeface="Calibri"/>
              </a:rPr>
              <a:t>Ziel</a:t>
            </a:r>
            <a:r>
              <a:rPr lang="de-DE" sz="1200" dirty="0">
                <a:latin typeface="Calibri"/>
              </a:rPr>
              <a:t> dieser Folie ist es, herauszuarbeiten, dass mehr Sprachausbau in der L2 „nachgeholt“ werden muss, je älter man zum Immigrationszeitpunkt ist.</a:t>
            </a:r>
          </a:p>
          <a:p>
            <a:pPr marL="0" marR="0" indent="0" algn="l" defTabSz="457200">
              <a:lnSpc>
                <a:spcPct val="100000"/>
              </a:lnSpc>
              <a:spcBef>
                <a:spcPts val="0"/>
              </a:spcBef>
              <a:spcAft>
                <a:spcPts val="0"/>
              </a:spcAft>
              <a:buClrTx/>
              <a:buSzTx/>
              <a:buFont typeface="Arial"/>
              <a:buNone/>
              <a:defRPr/>
            </a:pPr>
            <a:r>
              <a:rPr lang="de-DE" sz="1200" dirty="0">
                <a:latin typeface="Calibri"/>
              </a:rPr>
              <a:t>PL: Szenario: Stellen Sie sich vor, sie immigrieren in ein anderes Land … .</a:t>
            </a:r>
          </a:p>
          <a:p>
            <a:pPr marL="0" marR="0" indent="0" algn="l" defTabSz="457200">
              <a:lnSpc>
                <a:spcPct val="100000"/>
              </a:lnSpc>
              <a:spcBef>
                <a:spcPts val="0"/>
              </a:spcBef>
              <a:spcAft>
                <a:spcPts val="0"/>
              </a:spcAft>
              <a:buClrTx/>
              <a:buSzTx/>
              <a:buFont typeface="Arial"/>
              <a:buNone/>
              <a:defRPr/>
            </a:pPr>
            <a:r>
              <a:rPr lang="de-DE" sz="1200" dirty="0">
                <a:latin typeface="Calibri"/>
              </a:rPr>
              <a:t>Im PL jeweils einen Pfeil einfliegen lassen und fragen, wie </a:t>
            </a:r>
            <a:r>
              <a:rPr lang="de-DE" sz="1200" dirty="0">
                <a:latin typeface="+mn-lt"/>
              </a:rPr>
              <a:t>sich die Migration am jeweiligen Punkt auf </a:t>
            </a:r>
            <a:r>
              <a:rPr lang="de-DE" sz="1200" dirty="0">
                <a:latin typeface="Calibri"/>
              </a:rPr>
              <a:t>den Sprachausbau auswirkt.</a:t>
            </a:r>
          </a:p>
        </p:txBody>
      </p:sp>
      <p:sp>
        <p:nvSpPr>
          <p:cNvPr id="4" name="Foliennummernplatzhalter 3"/>
          <p:cNvSpPr>
            <a:spLocks noGrp="1"/>
          </p:cNvSpPr>
          <p:nvPr>
            <p:ph type="sldNum" sz="quarter" idx="10"/>
          </p:nvPr>
        </p:nvSpPr>
        <p:spPr bwMode="auto"/>
        <p:txBody>
          <a:bodyPr/>
          <a:lstStyle/>
          <a:p>
            <a:pPr>
              <a:defRPr/>
            </a:pPr>
            <a:fld id="{039D303D-192F-7C4A-A3B6-921257460E16}" type="slidenum">
              <a:rPr lang="de-DE">
                <a:solidFill>
                  <a:prstClr val="black"/>
                </a:solidFill>
              </a:rPr>
              <a:t>7</a:t>
            </a:fld>
            <a:endParaRPr 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marL="0" indent="0">
              <a:buFont typeface="+mj-lt"/>
              <a:buNone/>
              <a:defRPr/>
            </a:pPr>
            <a:r>
              <a:rPr lang="de-DE" dirty="0"/>
              <a:t>Reaktivierung von Wissen</a:t>
            </a:r>
            <a:endParaRPr dirty="0"/>
          </a:p>
          <a:p>
            <a:pPr marL="228600" indent="-228600">
              <a:buFont typeface="+mj-lt"/>
              <a:buAutoNum type="arabicPeriod"/>
              <a:defRPr/>
            </a:pPr>
            <a:r>
              <a:rPr lang="de-DE" dirty="0"/>
              <a:t>Johnstone-Dreieck ohne Alles zeigen: PA/Murmelgruppen: </a:t>
            </a:r>
            <a:r>
              <a:rPr lang="de-DE" i="1" dirty="0"/>
              <a:t>Was sind die Ecken des Dreiecks?</a:t>
            </a:r>
            <a:endParaRPr lang="de-DE" dirty="0"/>
          </a:p>
          <a:p>
            <a:pPr marL="228600" indent="-228600">
              <a:buFont typeface="+mj-lt"/>
              <a:buAutoNum type="arabicPeriod"/>
              <a:defRPr/>
            </a:pPr>
            <a:r>
              <a:rPr lang="de-DE" dirty="0"/>
              <a:t>PL: Ecken des Dreiecks zusammentragen</a:t>
            </a:r>
            <a:endParaRPr dirty="0"/>
          </a:p>
          <a:p>
            <a:pPr marL="228600" indent="-228600">
              <a:buFont typeface="+mj-lt"/>
              <a:buAutoNum type="arabicPeriod"/>
              <a:defRPr/>
            </a:pPr>
            <a:r>
              <a:rPr lang="de-DE" dirty="0"/>
              <a:t>PL: Sprechen über Chemie auf Stoff- und Teilchenebene zusammentragen (Elisabeth)</a:t>
            </a:r>
            <a:endParaRPr dirty="0"/>
          </a:p>
          <a:p>
            <a:pPr>
              <a:defRPr/>
            </a:pPr>
            <a:endParaRPr lang="de-DE" dirty="0"/>
          </a:p>
        </p:txBody>
      </p:sp>
      <p:sp>
        <p:nvSpPr>
          <p:cNvPr id="4" name="Foliennummernplatzhalt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4B8245CA-6D66-4DF5-A9B8-814411703417}" type="slidenum">
              <a:rPr lang="de-DE" sz="1200" b="0" i="0" u="none" strike="noStrike" cap="none" spc="0">
                <a:ln>
                  <a:noFill/>
                </a:ln>
                <a:solidFill>
                  <a:prstClr val="black"/>
                </a:solidFill>
                <a:latin typeface="Calibri"/>
                <a:ea typeface="+mn-ea"/>
                <a:cs typeface="+mn-cs"/>
              </a:rPr>
              <a:t>9</a:t>
            </a:fld>
            <a:endParaRPr lang="de-DE"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marL="228600" indent="-228600">
              <a:buFont typeface="+mj-lt"/>
              <a:buAutoNum type="arabicPeriod"/>
              <a:defRPr/>
            </a:pPr>
            <a:r>
              <a:rPr lang="de-DE" sz="1200" dirty="0"/>
              <a:t>In EA/PA/Murmelgruppen.</a:t>
            </a:r>
            <a:endParaRPr dirty="0"/>
          </a:p>
          <a:p>
            <a:pPr marL="228600" indent="-228600">
              <a:buFont typeface="+mj-lt"/>
              <a:buAutoNum type="arabicPeriod"/>
              <a:defRPr/>
            </a:pPr>
            <a:r>
              <a:rPr lang="de-DE" sz="1200" dirty="0"/>
              <a:t>Im PL zusammentragen.</a:t>
            </a:r>
            <a:endParaRPr dirty="0"/>
          </a:p>
          <a:p>
            <a:pPr marL="457200" lvl="1" indent="0">
              <a:buFont typeface="Arial"/>
              <a:buNone/>
              <a:defRPr/>
            </a:pPr>
            <a:r>
              <a:rPr lang="de-DE" sz="1200" dirty="0"/>
              <a:t>Falls noch etwas fehlt:</a:t>
            </a:r>
          </a:p>
          <a:p>
            <a:pPr marL="742950" lvl="1" indent="-285750">
              <a:buFont typeface="Arial"/>
              <a:buChar char="•"/>
              <a:defRPr/>
            </a:pPr>
            <a:r>
              <a:rPr lang="de-DE" sz="1200" dirty="0"/>
              <a:t>unbekannte Fachbegriffe</a:t>
            </a:r>
            <a:endParaRPr dirty="0"/>
          </a:p>
          <a:p>
            <a:pPr marL="742950" lvl="1" indent="-285750">
              <a:buFont typeface="Arial"/>
              <a:buChar char="•"/>
              <a:defRPr/>
            </a:pPr>
            <a:r>
              <a:rPr lang="de-DE" sz="1200" dirty="0"/>
              <a:t>Begriffe, deren fach- und alltagssprachliche Bedeutung voneinander abweichen (</a:t>
            </a:r>
            <a:r>
              <a:rPr lang="de-DE" sz="1200" i="1" dirty="0"/>
              <a:t>der Stoff; reagieren</a:t>
            </a:r>
            <a:r>
              <a:rPr lang="de-DE" sz="1200" dirty="0"/>
              <a:t>)</a:t>
            </a:r>
            <a:endParaRPr dirty="0"/>
          </a:p>
          <a:p>
            <a:pPr marL="742950" lvl="1" indent="-285750">
              <a:buFont typeface="Arial"/>
              <a:buChar char="•"/>
              <a:defRPr/>
            </a:pPr>
            <a:r>
              <a:rPr lang="de-DE" sz="1200" dirty="0"/>
              <a:t>fachspezifische Nomen-Komposita (</a:t>
            </a:r>
            <a:r>
              <a:rPr lang="de-DE" sz="1200" i="1" dirty="0"/>
              <a:t>Reaktion-s-produkt, Stoff-umwandlung</a:t>
            </a:r>
            <a:r>
              <a:rPr lang="de-DE" sz="1200" dirty="0"/>
              <a:t>)</a:t>
            </a:r>
            <a:endParaRPr dirty="0"/>
          </a:p>
          <a:p>
            <a:pPr marL="742950" lvl="1" indent="-285750">
              <a:buFont typeface="Arial"/>
              <a:buChar char="•"/>
              <a:defRPr/>
            </a:pPr>
            <a:r>
              <a:rPr lang="de-DE" sz="1200" dirty="0"/>
              <a:t>fachspezifische Verbindungen von Nomen &amp; Präpositionen (</a:t>
            </a:r>
            <a:r>
              <a:rPr lang="de-DE" sz="1200" i="1" dirty="0"/>
              <a:t>reagieren zu/miteinander</a:t>
            </a:r>
            <a:r>
              <a:rPr lang="de-DE" sz="1200" dirty="0"/>
              <a:t>)</a:t>
            </a:r>
            <a:endParaRPr dirty="0"/>
          </a:p>
          <a:p>
            <a:pPr marL="742950" lvl="1" indent="-285750">
              <a:buFont typeface="Arial"/>
              <a:buChar char="•"/>
              <a:defRPr/>
            </a:pPr>
            <a:endParaRPr lang="de-DE" sz="1200" dirty="0"/>
          </a:p>
          <a:p>
            <a:pPr marL="628650" lvl="1" indent="-171450">
              <a:buFont typeface="Arial"/>
              <a:buChar char="•"/>
              <a:defRPr/>
            </a:pPr>
            <a:r>
              <a:rPr lang="de-DE" b="1" dirty="0"/>
              <a:t>Teilchenebene</a:t>
            </a:r>
            <a:r>
              <a:rPr lang="de-DE" dirty="0"/>
              <a:t>: Reaktionsschema (+-Zeichen und Reaktionspfeil) und deren mündliche Versprachlichung (Teilchenebene: „und“ und „reagieren zu“) </a:t>
            </a:r>
            <a:endParaRPr dirty="0"/>
          </a:p>
          <a:p>
            <a:pPr marL="628650" lvl="1" indent="-171450">
              <a:buFont typeface="Arial"/>
              <a:buChar char="•"/>
              <a:defRPr/>
            </a:pPr>
            <a:r>
              <a:rPr lang="de-DE" sz="1200" b="1" i="0" dirty="0"/>
              <a:t>Stoffebene</a:t>
            </a:r>
            <a:r>
              <a:rPr lang="de-DE" sz="1200" b="1" i="1" dirty="0"/>
              <a:t>: </a:t>
            </a:r>
            <a:r>
              <a:rPr lang="de-DE" sz="1200" b="0" i="0" dirty="0"/>
              <a:t>die Fotos der Stoffe</a:t>
            </a:r>
          </a:p>
          <a:p>
            <a:pPr>
              <a:defRPr/>
            </a:pPr>
            <a:endParaRPr lang="de-DE" dirty="0"/>
          </a:p>
        </p:txBody>
      </p:sp>
      <p:sp>
        <p:nvSpPr>
          <p:cNvPr id="4" name="Foliennummernplatzhalter 3"/>
          <p:cNvSpPr>
            <a:spLocks noGrp="1"/>
          </p:cNvSpPr>
          <p:nvPr>
            <p:ph type="sldNum" sz="quarter" idx="10"/>
          </p:nvPr>
        </p:nvSpPr>
        <p:spPr bwMode="auto"/>
        <p:txBody>
          <a:bodyPr/>
          <a:lstStyle/>
          <a:p>
            <a:pPr>
              <a:defRPr/>
            </a:pPr>
            <a:fld id="{F024D04A-F8D8-47C8-8520-512198CA74CF}" type="slidenum">
              <a:rPr lang="de-DE"/>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682750" y="1133475"/>
            <a:ext cx="4079875" cy="3059113"/>
          </a:xfrm>
        </p:spPr>
      </p:sp>
      <p:sp>
        <p:nvSpPr>
          <p:cNvPr id="3" name="Notizenplatzhalter 2"/>
          <p:cNvSpPr>
            <a:spLocks noGrp="1"/>
          </p:cNvSpPr>
          <p:nvPr>
            <p:ph type="body" idx="1"/>
          </p:nvPr>
        </p:nvSpPr>
        <p:spPr bwMode="auto"/>
        <p:txBody>
          <a:bodyPr/>
          <a:lstStyle/>
          <a:p>
            <a:pPr>
              <a:defRPr/>
            </a:pPr>
            <a:r>
              <a:rPr lang="de-DE" dirty="0"/>
              <a:t>Links: die drei „Sprachen“ der Chemie</a:t>
            </a:r>
          </a:p>
          <a:p>
            <a:pPr marL="171450" indent="-171450">
              <a:buFont typeface="Arial"/>
              <a:buChar char="•"/>
              <a:defRPr/>
            </a:pPr>
            <a:r>
              <a:rPr lang="de-DE" dirty="0"/>
              <a:t>Verhältnis zwischen Anschaulichkeit und Exaktheit der Sprachverwendung (exemplarische Formulierungen zur Illustration)</a:t>
            </a:r>
          </a:p>
          <a:p>
            <a:pPr>
              <a:defRPr/>
            </a:pPr>
            <a:endParaRPr lang="de-DE" dirty="0"/>
          </a:p>
          <a:p>
            <a:pPr>
              <a:defRPr/>
            </a:pPr>
            <a:r>
              <a:rPr lang="de-DE" dirty="0">
                <a:sym typeface="Wingdings" panose="05000000000000000000" pitchFamily="2" charset="2"/>
              </a:rPr>
              <a:t> </a:t>
            </a:r>
            <a:r>
              <a:rPr lang="de-DE" dirty="0"/>
              <a:t>Konsequenzen für den Chemieunterricht ziehen</a:t>
            </a:r>
          </a:p>
        </p:txBody>
      </p:sp>
      <p:sp>
        <p:nvSpPr>
          <p:cNvPr id="4" name="Foliennummernplatzhalt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4B8245CA-6D66-4DF5-A9B8-814411703417}" type="slidenum">
              <a:rPr lang="de-DE" sz="1200" b="0" i="0" u="none" strike="noStrike" cap="none" spc="0">
                <a:ln>
                  <a:noFill/>
                </a:ln>
                <a:solidFill>
                  <a:prstClr val="black"/>
                </a:solidFill>
                <a:latin typeface="Calibri"/>
                <a:ea typeface="+mn-ea"/>
                <a:cs typeface="+mn-cs"/>
              </a:rPr>
              <a:t>12</a:t>
            </a:fld>
            <a:endParaRPr lang="de-DE" sz="1200" b="0" i="0" u="none" strike="noStrike" cap="none" spc="0">
              <a:ln>
                <a:noFill/>
              </a:ln>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5400"/>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685800" y="3602038"/>
            <a:ext cx="7772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p:cNvSpPr>
            <a:spLocks noGrp="1"/>
          </p:cNvSpPr>
          <p:nvPr>
            <p:ph type="dt" sz="half" idx="10"/>
          </p:nvPr>
        </p:nvSpPr>
        <p:spPr bwMode="auto"/>
        <p:txBody>
          <a:bodyPr/>
          <a:lstStyle/>
          <a:p>
            <a:pPr>
              <a:defRPr/>
            </a:pPr>
            <a:fld id="{96DFD32E-62E4-435B-B070-74EB84F2939D}"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54817501-750C-45C9-8B28-05970D99C2E6}"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6" y="365125"/>
            <a:ext cx="1971675" cy="5811838"/>
          </a:xfrm>
        </p:spPr>
        <p:txBody>
          <a:bodyPr vert="eaVert"/>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a:xfrm>
            <a:off x="628652" y="365125"/>
            <a:ext cx="5800725" cy="5811838"/>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BFF3D7B3-AA8E-415C-97E5-8082388066F8}"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_Titelfolie">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143000" y="1122363"/>
            <a:ext cx="6858000" cy="2387600"/>
          </a:xfrm>
        </p:spPr>
        <p:txBody>
          <a:bodyPr anchor="b"/>
          <a:lstStyle>
            <a:lvl1pPr algn="ctr">
              <a:defRPr sz="45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de-DE"/>
              <a:t>Formatvorlage des Untertitelmasters durch Klicken bearbeiten</a:t>
            </a:r>
            <a:endParaRPr/>
          </a:p>
        </p:txBody>
      </p:sp>
      <p:sp>
        <p:nvSpPr>
          <p:cNvPr id="4" name="Datumsplatzhalter 3"/>
          <p:cNvSpPr>
            <a:spLocks noGrp="1"/>
          </p:cNvSpPr>
          <p:nvPr>
            <p:ph type="dt" sz="half" idx="10"/>
          </p:nvPr>
        </p:nvSpPr>
        <p:spPr bwMode="auto"/>
        <p:txBody>
          <a:bodyPr/>
          <a:lstStyle/>
          <a:p>
            <a:pPr>
              <a:defRPr/>
            </a:pPr>
            <a:fld id="{9B61C2B9-E96D-4916-8B5D-215C2FD6EA9D}" type="datetime1">
              <a:rPr lang="de-DE" smtClean="0"/>
              <a:t>20.10.2024</a:t>
            </a:fld>
            <a:endParaRPr lang="de-DE"/>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35506FE5-BC1F-4065-A48F-963FB625E18F}" type="datetime1">
              <a:rPr lang="de-DE" smtClean="0"/>
              <a:t>20.10.2024</a:t>
            </a:fld>
            <a:endParaRPr lang="de-DE"/>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3888" y="1709743"/>
            <a:ext cx="7886700" cy="2852737"/>
          </a:xfrm>
        </p:spPr>
        <p:txBody>
          <a:bodyPr anchor="b"/>
          <a:lstStyle>
            <a:lvl1pPr>
              <a:defRPr sz="4500"/>
            </a:lvl1pPr>
          </a:lstStyle>
          <a:p>
            <a:pPr>
              <a:defRPr/>
            </a:pPr>
            <a:r>
              <a:rPr lang="de-DE"/>
              <a:t>Titelmasterformat durch Klicken bearbeiten</a:t>
            </a:r>
            <a:endParaRPr/>
          </a:p>
        </p:txBody>
      </p:sp>
      <p:sp>
        <p:nvSpPr>
          <p:cNvPr id="3" name="Textplatzhalter 2"/>
          <p:cNvSpPr>
            <a:spLocks noGrp="1"/>
          </p:cNvSpPr>
          <p:nvPr>
            <p:ph type="body" idx="1"/>
          </p:nvPr>
        </p:nvSpPr>
        <p:spPr bwMode="auto">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de-DE"/>
              <a:t>Textmasterformat bearbeiten</a:t>
            </a:r>
            <a:endParaRPr/>
          </a:p>
        </p:txBody>
      </p:sp>
      <p:sp>
        <p:nvSpPr>
          <p:cNvPr id="4" name="Datumsplatzhalter 3"/>
          <p:cNvSpPr>
            <a:spLocks noGrp="1"/>
          </p:cNvSpPr>
          <p:nvPr>
            <p:ph type="dt" sz="half" idx="10"/>
          </p:nvPr>
        </p:nvSpPr>
        <p:spPr bwMode="auto"/>
        <p:txBody>
          <a:bodyPr/>
          <a:lstStyle/>
          <a:p>
            <a:pPr>
              <a:defRPr/>
            </a:pPr>
            <a:fld id="{1A2A8AA7-904C-4CEB-9133-F2C804032EEE}" type="datetime1">
              <a:rPr lang="de-DE" smtClean="0"/>
              <a:t>20.10.2024</a:t>
            </a:fld>
            <a:endParaRPr lang="de-DE"/>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half" idx="1"/>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46607B4C-D497-4049-A20A-F397E279F251}" type="datetime1">
              <a:rPr lang="de-DE" smtClean="0"/>
              <a:t>20.10.2024</a:t>
            </a:fld>
            <a:endParaRPr lang="de-DE"/>
          </a:p>
        </p:txBody>
      </p:sp>
      <p:sp>
        <p:nvSpPr>
          <p:cNvPr id="6" name="Fußzeilenplatzhalter 5"/>
          <p:cNvSpPr>
            <a:spLocks noGrp="1"/>
          </p:cNvSpPr>
          <p:nvPr>
            <p:ph type="ftr" sz="quarter" idx="11"/>
          </p:nvPr>
        </p:nvSpPr>
        <p:spPr bwMode="auto"/>
        <p:txBody>
          <a:bodyPr/>
          <a:lstStyle/>
          <a:p>
            <a:pPr>
              <a:defRPr/>
            </a:pPr>
            <a:endParaRPr/>
          </a:p>
        </p:txBody>
      </p:sp>
      <p:sp>
        <p:nvSpPr>
          <p:cNvPr id="7" name="Foliennummernplatzhalter 6"/>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9841" y="365129"/>
            <a:ext cx="7886700" cy="1325563"/>
          </a:xfrm>
        </p:spPr>
        <p:txBody>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Textmasterformat bearbeiten</a:t>
            </a:r>
            <a:endParaRPr/>
          </a:p>
        </p:txBody>
      </p:sp>
      <p:sp>
        <p:nvSpPr>
          <p:cNvPr id="4" name="Inhaltsplatzhalter 3"/>
          <p:cNvSpPr>
            <a:spLocks noGrp="1"/>
          </p:cNvSpPr>
          <p:nvPr>
            <p:ph sz="half" idx="2"/>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Textmasterformat bearbeiten</a:t>
            </a:r>
            <a:endParaRPr/>
          </a:p>
        </p:txBody>
      </p:sp>
      <p:sp>
        <p:nvSpPr>
          <p:cNvPr id="6" name="Inhaltsplatzhalter 5"/>
          <p:cNvSpPr>
            <a:spLocks noGrp="1"/>
          </p:cNvSpPr>
          <p:nvPr>
            <p:ph sz="quarter" idx="4"/>
          </p:nvPr>
        </p:nvSpPr>
        <p:spPr bwMode="auto">
          <a:xfrm>
            <a:off x="4629152"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AF871FEE-CCD9-4AF0-B8DF-5BE938B70923}" type="datetime1">
              <a:rPr lang="de-DE" smtClean="0"/>
              <a:t>20.10.2024</a:t>
            </a:fld>
            <a:endParaRPr lang="de-DE"/>
          </a:p>
        </p:txBody>
      </p:sp>
      <p:sp>
        <p:nvSpPr>
          <p:cNvPr id="8" name="Fußzeilenplatzhalter 7"/>
          <p:cNvSpPr>
            <a:spLocks noGrp="1"/>
          </p:cNvSpPr>
          <p:nvPr>
            <p:ph type="ftr" sz="quarter" idx="11"/>
          </p:nvPr>
        </p:nvSpPr>
        <p:spPr bwMode="auto"/>
        <p:txBody>
          <a:bodyPr/>
          <a:lstStyle/>
          <a:p>
            <a:pPr>
              <a:defRPr/>
            </a:pPr>
            <a:endParaRPr/>
          </a:p>
        </p:txBody>
      </p:sp>
      <p:sp>
        <p:nvSpPr>
          <p:cNvPr id="9" name="Foliennummernplatzhalter 8"/>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Datumsplatzhalter 2"/>
          <p:cNvSpPr>
            <a:spLocks noGrp="1"/>
          </p:cNvSpPr>
          <p:nvPr>
            <p:ph type="dt" sz="half" idx="10"/>
          </p:nvPr>
        </p:nvSpPr>
        <p:spPr bwMode="auto"/>
        <p:txBody>
          <a:bodyPr/>
          <a:lstStyle/>
          <a:p>
            <a:pPr>
              <a:defRPr/>
            </a:pPr>
            <a:fld id="{4C4DC79C-A172-49C4-A5E3-21A141012956}" type="datetime1">
              <a:rPr lang="de-DE" smtClean="0"/>
              <a:t>20.10.2024</a:t>
            </a:fld>
            <a:endParaRPr lang="de-DE"/>
          </a:p>
        </p:txBody>
      </p:sp>
      <p:sp>
        <p:nvSpPr>
          <p:cNvPr id="4" name="Fußzeilenplatzhalter 3"/>
          <p:cNvSpPr>
            <a:spLocks noGrp="1"/>
          </p:cNvSpPr>
          <p:nvPr>
            <p:ph type="ftr" sz="quarter" idx="11"/>
          </p:nvPr>
        </p:nvSpPr>
        <p:spPr bwMode="auto"/>
        <p:txBody>
          <a:bodyPr/>
          <a:lstStyle/>
          <a:p>
            <a:pPr>
              <a:defRPr/>
            </a:pPr>
            <a:endParaRPr/>
          </a:p>
        </p:txBody>
      </p:sp>
      <p:sp>
        <p:nvSpPr>
          <p:cNvPr id="5" name="Foliennummernplatzhalter 4"/>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13D7024A-18EE-4346-9250-7B73E55542BB}" type="datetime1">
              <a:rPr lang="de-DE" smtClean="0"/>
              <a:t>20.10.2024</a:t>
            </a:fld>
            <a:endParaRPr lang="de-DE"/>
          </a:p>
        </p:txBody>
      </p:sp>
      <p:sp>
        <p:nvSpPr>
          <p:cNvPr id="3" name="Fußzeilenplatzhalter 2"/>
          <p:cNvSpPr>
            <a:spLocks noGrp="1"/>
          </p:cNvSpPr>
          <p:nvPr>
            <p:ph type="ftr" sz="quarter" idx="11"/>
          </p:nvPr>
        </p:nvSpPr>
        <p:spPr bwMode="auto"/>
        <p:txBody>
          <a:bodyPr/>
          <a:lstStyle/>
          <a:p>
            <a:pPr>
              <a:defRPr/>
            </a:pPr>
            <a:endParaRPr/>
          </a:p>
        </p:txBody>
      </p:sp>
      <p:sp>
        <p:nvSpPr>
          <p:cNvPr id="4" name="Foliennummernplatzhalter 3"/>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91544" y="1068946"/>
            <a:ext cx="8555396" cy="5172412"/>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umsplatzhalter 6"/>
          <p:cNvSpPr>
            <a:spLocks noGrp="1"/>
          </p:cNvSpPr>
          <p:nvPr>
            <p:ph type="dt" sz="half" idx="10"/>
          </p:nvPr>
        </p:nvSpPr>
        <p:spPr bwMode="auto"/>
        <p:txBody>
          <a:bodyPr/>
          <a:lstStyle/>
          <a:p>
            <a:pPr>
              <a:defRPr/>
            </a:pPr>
            <a:fld id="{D1772611-E1C7-4A57-81B7-783BB4DE08FA}" type="datetime1">
              <a:rPr lang="de-DE" smtClean="0"/>
              <a:t>20.10.2024</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68EB983F-8B0B-4AF9-B95F-82DF6E329D7A}" type="slidenum">
              <a:rPr lang="de-DE"/>
              <a:t>‹Nr.›</a:t>
            </a:fld>
            <a:endParaRPr lang="de-DE"/>
          </a:p>
        </p:txBody>
      </p:sp>
      <p:sp>
        <p:nvSpPr>
          <p:cNvPr id="10" name="Titel 9"/>
          <p:cNvSpPr>
            <a:spLocks noGrp="1"/>
          </p:cNvSpPr>
          <p:nvPr>
            <p:ph type="title"/>
          </p:nvPr>
        </p:nvSpPr>
        <p:spPr bwMode="auto">
          <a:xfrm>
            <a:off x="2843816" y="185739"/>
            <a:ext cx="6003123" cy="646968"/>
          </a:xfrm>
        </p:spPr>
        <p:txBody>
          <a:bodyPr/>
          <a:lstStyle>
            <a:lvl1pPr>
              <a:defRPr sz="2800"/>
            </a:lvl1pPr>
          </a:lstStyle>
          <a:p>
            <a:pPr>
              <a:defRPr/>
            </a:pPr>
            <a:r>
              <a:rPr lang="de-DE"/>
              <a:t>Titelmasterformat durch Klicken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9841" y="457200"/>
            <a:ext cx="2949178" cy="1600200"/>
          </a:xfrm>
        </p:spPr>
        <p:txBody>
          <a:bodyPr anchor="b"/>
          <a:lstStyle>
            <a:lvl1pPr>
              <a:defRPr sz="2400"/>
            </a:lvl1pPr>
          </a:lstStyle>
          <a:p>
            <a:pPr>
              <a:defRPr/>
            </a:pPr>
            <a:r>
              <a:rPr lang="de-DE"/>
              <a:t>Titelmasterformat durch Klicken bearbeiten</a:t>
            </a:r>
            <a:endParaRPr/>
          </a:p>
        </p:txBody>
      </p:sp>
      <p:sp>
        <p:nvSpPr>
          <p:cNvPr id="3" name="Inhaltsplatzhalter 2"/>
          <p:cNvSpPr>
            <a:spLocks noGrp="1"/>
          </p:cNvSpPr>
          <p:nvPr>
            <p:ph idx="1"/>
          </p:nvPr>
        </p:nvSpPr>
        <p:spPr bwMode="auto">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fld id="{D325C80D-DCEB-4833-B356-56CD7742F3C5}" type="datetime1">
              <a:rPr lang="de-DE" smtClean="0"/>
              <a:t>20.10.2024</a:t>
            </a:fld>
            <a:endParaRPr lang="de-DE"/>
          </a:p>
        </p:txBody>
      </p:sp>
      <p:sp>
        <p:nvSpPr>
          <p:cNvPr id="6" name="Fußzeilenplatzhalter 5"/>
          <p:cNvSpPr>
            <a:spLocks noGrp="1"/>
          </p:cNvSpPr>
          <p:nvPr>
            <p:ph type="ftr" sz="quarter" idx="11"/>
          </p:nvPr>
        </p:nvSpPr>
        <p:spPr bwMode="auto"/>
        <p:txBody>
          <a:bodyPr/>
          <a:lstStyle/>
          <a:p>
            <a:pPr>
              <a:defRPr/>
            </a:pPr>
            <a:endParaRPr/>
          </a:p>
        </p:txBody>
      </p:sp>
      <p:sp>
        <p:nvSpPr>
          <p:cNvPr id="7" name="Foliennummernplatzhalter 6"/>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9841" y="457200"/>
            <a:ext cx="2949178" cy="1600200"/>
          </a:xfrm>
        </p:spPr>
        <p:txBody>
          <a:bodyPr anchor="b"/>
          <a:lstStyle>
            <a:lvl1pPr>
              <a:defRPr sz="240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de-DE"/>
          </a:p>
        </p:txBody>
      </p:sp>
      <p:sp>
        <p:nvSpPr>
          <p:cNvPr id="4" name="Textplatzhalt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fld id="{44E1A2DA-F729-4A66-BA04-80BEA2275511}" type="datetime1">
              <a:rPr lang="de-DE" smtClean="0"/>
              <a:t>20.10.2024</a:t>
            </a:fld>
            <a:endParaRPr lang="de-DE"/>
          </a:p>
        </p:txBody>
      </p:sp>
      <p:sp>
        <p:nvSpPr>
          <p:cNvPr id="6" name="Fußzeilenplatzhalter 5"/>
          <p:cNvSpPr>
            <a:spLocks noGrp="1"/>
          </p:cNvSpPr>
          <p:nvPr>
            <p:ph type="ftr" sz="quarter" idx="11"/>
          </p:nvPr>
        </p:nvSpPr>
        <p:spPr bwMode="auto"/>
        <p:txBody>
          <a:bodyPr/>
          <a:lstStyle/>
          <a:p>
            <a:pPr>
              <a:defRPr/>
            </a:pPr>
            <a:endParaRPr/>
          </a:p>
        </p:txBody>
      </p:sp>
      <p:sp>
        <p:nvSpPr>
          <p:cNvPr id="7" name="Foliennummernplatzhalter 6"/>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095B6739-8A4B-4314-A4E0-D5DAA35C011F}" type="datetime1">
              <a:rPr lang="de-DE" smtClean="0"/>
              <a:t>20.10.2024</a:t>
            </a:fld>
            <a:endParaRPr lang="de-DE"/>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6543676" y="365125"/>
            <a:ext cx="1971675" cy="5811838"/>
          </a:xfrm>
        </p:spPr>
        <p:txBody>
          <a:bodyPr vert="eaVert"/>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a:xfrm>
            <a:off x="628652"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CDC99D66-E187-41AC-91A1-DA2C85041AE9}" type="datetime1">
              <a:rPr lang="de-DE" smtClean="0"/>
              <a:t>20.10.2024</a:t>
            </a:fld>
            <a:endParaRPr lang="de-DE"/>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userDrawn="1">
  <p:cSld name="1_Titelfolie">
    <p:spTree>
      <p:nvGrpSpPr>
        <p:cNvPr id="1" name=""/>
        <p:cNvGrpSpPr/>
        <p:nvPr/>
      </p:nvGrpSpPr>
      <p:grpSpPr bwMode="auto">
        <a:xfrm>
          <a:off x="0" y="0"/>
          <a:ext cx="0" cy="0"/>
          <a:chOff x="0" y="0"/>
          <a:chExt cx="0" cy="0"/>
        </a:xfrm>
      </p:grpSpPr>
      <p:sp>
        <p:nvSpPr>
          <p:cNvPr id="5" name="Titelplatzhalter 1"/>
          <p:cNvSpPr>
            <a:spLocks noGrp="1"/>
          </p:cNvSpPr>
          <p:nvPr>
            <p:ph type="title"/>
          </p:nvPr>
        </p:nvSpPr>
        <p:spPr bwMode="auto">
          <a:xfrm>
            <a:off x="4870032" y="1484784"/>
            <a:ext cx="3816424" cy="1143000"/>
          </a:xfrm>
          <a:prstGeom prst="rect">
            <a:avLst/>
          </a:prstGeom>
        </p:spPr>
        <p:txBody>
          <a:bodyPr vert="horz" lIns="91440" tIns="45720" rIns="91440" bIns="45720" rtlCol="0" anchor="ctr">
            <a:normAutofit/>
          </a:bodyPr>
          <a:lstStyle/>
          <a:p>
            <a:pPr lvl="0" defTabSz="466725">
              <a:lnSpc>
                <a:spcPts val="2550"/>
              </a:lnSpc>
              <a:spcBef>
                <a:spcPts val="0"/>
              </a:spcBef>
              <a:defRPr/>
            </a:pPr>
            <a:r>
              <a:rPr lang="de-DE" sz="2100" b="1">
                <a:solidFill>
                  <a:schemeClr val="bg1"/>
                </a:solidFill>
                <a:latin typeface="Arial"/>
                <a:cs typeface="Arial"/>
              </a:rPr>
              <a:t>TITEL DER </a:t>
            </a:r>
            <a:br>
              <a:rPr lang="de-DE" sz="2100" b="1">
                <a:solidFill>
                  <a:schemeClr val="bg1"/>
                </a:solidFill>
                <a:latin typeface="Arial"/>
                <a:cs typeface="Arial"/>
              </a:rPr>
            </a:br>
            <a:r>
              <a:rPr lang="de-DE" sz="2100" b="1">
                <a:solidFill>
                  <a:schemeClr val="bg1"/>
                </a:solidFill>
                <a:latin typeface="Arial"/>
                <a:cs typeface="Arial"/>
              </a:rPr>
              <a:t>PRÄSENTATION</a:t>
            </a:r>
            <a:br>
              <a:rPr lang="de-DE" sz="2100" b="1">
                <a:solidFill>
                  <a:schemeClr val="bg1"/>
                </a:solidFill>
                <a:latin typeface="Arial"/>
                <a:cs typeface="Arial"/>
              </a:rPr>
            </a:br>
            <a:r>
              <a:rPr lang="de-DE" sz="1500">
                <a:solidFill>
                  <a:schemeClr val="bg1"/>
                </a:solidFill>
                <a:latin typeface="Arial"/>
                <a:cs typeface="Arial"/>
              </a:rPr>
              <a:t>UNTERTITEL</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143000" y="1122363"/>
            <a:ext cx="6858000" cy="2387600"/>
          </a:xfrm>
        </p:spPr>
        <p:txBody>
          <a:bodyPr anchor="b"/>
          <a:lstStyle>
            <a:lvl1pPr algn="ctr">
              <a:defRPr sz="45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de-DE"/>
              <a:t>Formatvorlage des Untertitelmasters durch Klicken bearbeiten</a:t>
            </a:r>
            <a:endParaRPr/>
          </a:p>
        </p:txBody>
      </p:sp>
      <p:sp>
        <p:nvSpPr>
          <p:cNvPr id="4" name="Datumsplatzhalter 3"/>
          <p:cNvSpPr>
            <a:spLocks noGrp="1"/>
          </p:cNvSpPr>
          <p:nvPr>
            <p:ph type="dt" sz="half" idx="10"/>
          </p:nvPr>
        </p:nvSpPr>
        <p:spPr bwMode="auto"/>
        <p:txBody>
          <a:bodyPr/>
          <a:lstStyle/>
          <a:p>
            <a:pPr>
              <a:defRPr/>
            </a:pPr>
            <a:fld id="{5A50ACC7-289B-423E-AE8D-A2F773DBE3C6}" type="datetime1">
              <a:rPr lang="de-DE" smtClean="0"/>
              <a:t>20.10.2024</a:t>
            </a:fld>
            <a:endParaRPr/>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06838FB1-1834-43FB-B800-27DF8C1B056D}" type="datetime1">
              <a:rPr lang="de-DE" smtClean="0"/>
              <a:t>20.10.2024</a:t>
            </a:fld>
            <a:endParaRPr/>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3888" y="1709743"/>
            <a:ext cx="7886700" cy="2852737"/>
          </a:xfrm>
        </p:spPr>
        <p:txBody>
          <a:bodyPr anchor="b"/>
          <a:lstStyle>
            <a:lvl1pPr>
              <a:defRPr sz="4500"/>
            </a:lvl1pPr>
          </a:lstStyle>
          <a:p>
            <a:pPr>
              <a:defRPr/>
            </a:pPr>
            <a:r>
              <a:rPr lang="de-DE"/>
              <a:t>Titelmasterformat durch Klicken bearbeiten</a:t>
            </a:r>
            <a:endParaRPr/>
          </a:p>
        </p:txBody>
      </p:sp>
      <p:sp>
        <p:nvSpPr>
          <p:cNvPr id="3" name="Textplatzhalter 2"/>
          <p:cNvSpPr>
            <a:spLocks noGrp="1"/>
          </p:cNvSpPr>
          <p:nvPr>
            <p:ph type="body" idx="1"/>
          </p:nvPr>
        </p:nvSpPr>
        <p:spPr bwMode="auto">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de-DE"/>
              <a:t>Textmasterformat bearbeiten</a:t>
            </a:r>
            <a:endParaRPr/>
          </a:p>
        </p:txBody>
      </p:sp>
      <p:sp>
        <p:nvSpPr>
          <p:cNvPr id="4" name="Datumsplatzhalter 3"/>
          <p:cNvSpPr>
            <a:spLocks noGrp="1"/>
          </p:cNvSpPr>
          <p:nvPr>
            <p:ph type="dt" sz="half" idx="10"/>
          </p:nvPr>
        </p:nvSpPr>
        <p:spPr bwMode="auto"/>
        <p:txBody>
          <a:bodyPr/>
          <a:lstStyle/>
          <a:p>
            <a:pPr>
              <a:defRPr/>
            </a:pPr>
            <a:fld id="{93EE46F8-EC77-415D-AAB4-9E795FD654CF}" type="datetime1">
              <a:rPr lang="de-DE" smtClean="0"/>
              <a:t>20.10.2024</a:t>
            </a:fld>
            <a:endParaRPr/>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half" idx="1"/>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D583424F-0BC9-4E22-96CF-283E7BC900FB}" type="datetime1">
              <a:rPr lang="de-DE" smtClean="0"/>
              <a:t>20.10.2024</a:t>
            </a:fld>
            <a:endParaRPr/>
          </a:p>
        </p:txBody>
      </p:sp>
      <p:sp>
        <p:nvSpPr>
          <p:cNvPr id="6" name="Fußzeilenplatzhalter 5"/>
          <p:cNvSpPr>
            <a:spLocks noGrp="1"/>
          </p:cNvSpPr>
          <p:nvPr>
            <p:ph type="ftr" sz="quarter" idx="11"/>
          </p:nvPr>
        </p:nvSpPr>
        <p:spPr bwMode="auto"/>
        <p:txBody>
          <a:bodyPr/>
          <a:lstStyle/>
          <a:p>
            <a:pPr>
              <a:defRPr/>
            </a:pPr>
            <a:endParaRPr/>
          </a:p>
        </p:txBody>
      </p:sp>
      <p:sp>
        <p:nvSpPr>
          <p:cNvPr id="7" name="Foliennummernplatzhalter 6"/>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9841" y="365129"/>
            <a:ext cx="7886700" cy="1325563"/>
          </a:xfrm>
        </p:spPr>
        <p:txBody>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Textmasterformat bearbeiten</a:t>
            </a:r>
            <a:endParaRPr/>
          </a:p>
        </p:txBody>
      </p:sp>
      <p:sp>
        <p:nvSpPr>
          <p:cNvPr id="4" name="Inhaltsplatzhalter 3"/>
          <p:cNvSpPr>
            <a:spLocks noGrp="1"/>
          </p:cNvSpPr>
          <p:nvPr>
            <p:ph sz="half" idx="2"/>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Textmasterformat bearbeiten</a:t>
            </a:r>
            <a:endParaRPr/>
          </a:p>
        </p:txBody>
      </p:sp>
      <p:sp>
        <p:nvSpPr>
          <p:cNvPr id="6" name="Inhaltsplatzhalter 5"/>
          <p:cNvSpPr>
            <a:spLocks noGrp="1"/>
          </p:cNvSpPr>
          <p:nvPr>
            <p:ph sz="quarter" idx="4"/>
          </p:nvPr>
        </p:nvSpPr>
        <p:spPr bwMode="auto">
          <a:xfrm>
            <a:off x="4629152"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0F1D8693-6DF1-43C3-B7D3-4C7075F15FC4}" type="datetime1">
              <a:rPr lang="de-DE" smtClean="0"/>
              <a:t>20.10.2024</a:t>
            </a:fld>
            <a:endParaRPr/>
          </a:p>
        </p:txBody>
      </p:sp>
      <p:sp>
        <p:nvSpPr>
          <p:cNvPr id="8" name="Fußzeilenplatzhalter 7"/>
          <p:cNvSpPr>
            <a:spLocks noGrp="1"/>
          </p:cNvSpPr>
          <p:nvPr>
            <p:ph type="ftr" sz="quarter" idx="11"/>
          </p:nvPr>
        </p:nvSpPr>
        <p:spPr bwMode="auto"/>
        <p:txBody>
          <a:bodyPr/>
          <a:lstStyle/>
          <a:p>
            <a:pPr>
              <a:defRPr/>
            </a:pPr>
            <a:endParaRPr/>
          </a:p>
        </p:txBody>
      </p:sp>
      <p:sp>
        <p:nvSpPr>
          <p:cNvPr id="9" name="Foliennummernplatzhalter 8"/>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43"/>
            <a:ext cx="7886700" cy="2852737"/>
          </a:xfrm>
        </p:spPr>
        <p:txBody>
          <a:bodyPr anchor="b"/>
          <a:lstStyle>
            <a:lvl1pPr>
              <a:defRPr sz="54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e Placeholder 3"/>
          <p:cNvSpPr>
            <a:spLocks noGrp="1"/>
          </p:cNvSpPr>
          <p:nvPr>
            <p:ph type="dt" sz="half" idx="10"/>
          </p:nvPr>
        </p:nvSpPr>
        <p:spPr bwMode="auto"/>
        <p:txBody>
          <a:bodyPr/>
          <a:lstStyle/>
          <a:p>
            <a:pPr>
              <a:defRPr/>
            </a:pPr>
            <a:fld id="{0994AE7B-088A-4E87-87C7-0798C4795EAB}"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Datumsplatzhalter 2"/>
          <p:cNvSpPr>
            <a:spLocks noGrp="1"/>
          </p:cNvSpPr>
          <p:nvPr>
            <p:ph type="dt" sz="half" idx="10"/>
          </p:nvPr>
        </p:nvSpPr>
        <p:spPr bwMode="auto"/>
        <p:txBody>
          <a:bodyPr/>
          <a:lstStyle/>
          <a:p>
            <a:pPr>
              <a:defRPr/>
            </a:pPr>
            <a:fld id="{B26DD048-7819-44F8-AECB-4319A504FEE8}" type="datetime1">
              <a:rPr lang="de-DE" smtClean="0"/>
              <a:t>20.10.2024</a:t>
            </a:fld>
            <a:endParaRPr/>
          </a:p>
        </p:txBody>
      </p:sp>
      <p:sp>
        <p:nvSpPr>
          <p:cNvPr id="4" name="Fußzeilenplatzhalter 3"/>
          <p:cNvSpPr>
            <a:spLocks noGrp="1"/>
          </p:cNvSpPr>
          <p:nvPr>
            <p:ph type="ftr" sz="quarter" idx="11"/>
          </p:nvPr>
        </p:nvSpPr>
        <p:spPr bwMode="auto"/>
        <p:txBody>
          <a:bodyPr/>
          <a:lstStyle/>
          <a:p>
            <a:pPr>
              <a:defRPr/>
            </a:pPr>
            <a:endParaRPr/>
          </a:p>
        </p:txBody>
      </p:sp>
      <p:sp>
        <p:nvSpPr>
          <p:cNvPr id="5" name="Foliennummernplatzhalter 4"/>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CCC730A7-25DA-4593-A9DC-76F96C1A8F24}" type="datetime1">
              <a:rPr lang="de-DE" smtClean="0"/>
              <a:t>20.10.2024</a:t>
            </a:fld>
            <a:endParaRPr/>
          </a:p>
        </p:txBody>
      </p:sp>
      <p:sp>
        <p:nvSpPr>
          <p:cNvPr id="3" name="Fußzeilenplatzhalter 2"/>
          <p:cNvSpPr>
            <a:spLocks noGrp="1"/>
          </p:cNvSpPr>
          <p:nvPr>
            <p:ph type="ftr" sz="quarter" idx="11"/>
          </p:nvPr>
        </p:nvSpPr>
        <p:spPr bwMode="auto"/>
        <p:txBody>
          <a:bodyPr/>
          <a:lstStyle/>
          <a:p>
            <a:pPr>
              <a:defRPr/>
            </a:pPr>
            <a:endParaRPr/>
          </a:p>
        </p:txBody>
      </p:sp>
      <p:sp>
        <p:nvSpPr>
          <p:cNvPr id="4" name="Foliennummernplatzhalter 3"/>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9841" y="457200"/>
            <a:ext cx="2949178" cy="1600200"/>
          </a:xfrm>
        </p:spPr>
        <p:txBody>
          <a:bodyPr anchor="b"/>
          <a:lstStyle>
            <a:lvl1pPr>
              <a:defRPr sz="2400"/>
            </a:lvl1pPr>
          </a:lstStyle>
          <a:p>
            <a:pPr>
              <a:defRPr/>
            </a:pPr>
            <a:r>
              <a:rPr lang="de-DE"/>
              <a:t>Titelmasterformat durch Klicken bearbeiten</a:t>
            </a:r>
            <a:endParaRPr/>
          </a:p>
        </p:txBody>
      </p:sp>
      <p:sp>
        <p:nvSpPr>
          <p:cNvPr id="3" name="Inhaltsplatzhalter 2"/>
          <p:cNvSpPr>
            <a:spLocks noGrp="1"/>
          </p:cNvSpPr>
          <p:nvPr>
            <p:ph idx="1"/>
          </p:nvPr>
        </p:nvSpPr>
        <p:spPr bwMode="auto">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fld id="{4BFCBC04-0CF1-4742-B3CA-32A669146F50}" type="datetime1">
              <a:rPr lang="de-DE" smtClean="0"/>
              <a:t>20.10.2024</a:t>
            </a:fld>
            <a:endParaRPr/>
          </a:p>
        </p:txBody>
      </p:sp>
      <p:sp>
        <p:nvSpPr>
          <p:cNvPr id="6" name="Fußzeilenplatzhalter 5"/>
          <p:cNvSpPr>
            <a:spLocks noGrp="1"/>
          </p:cNvSpPr>
          <p:nvPr>
            <p:ph type="ftr" sz="quarter" idx="11"/>
          </p:nvPr>
        </p:nvSpPr>
        <p:spPr bwMode="auto"/>
        <p:txBody>
          <a:bodyPr/>
          <a:lstStyle/>
          <a:p>
            <a:pPr>
              <a:defRPr/>
            </a:pPr>
            <a:endParaRPr/>
          </a:p>
        </p:txBody>
      </p:sp>
      <p:sp>
        <p:nvSpPr>
          <p:cNvPr id="7" name="Foliennummernplatzhalter 6"/>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9841" y="457200"/>
            <a:ext cx="2949178" cy="1600200"/>
          </a:xfrm>
        </p:spPr>
        <p:txBody>
          <a:bodyPr anchor="b"/>
          <a:lstStyle>
            <a:lvl1pPr>
              <a:defRPr sz="240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de-DE"/>
          </a:p>
        </p:txBody>
      </p:sp>
      <p:sp>
        <p:nvSpPr>
          <p:cNvPr id="4" name="Textplatzhalt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Textmasterformat bearbeiten</a:t>
            </a:r>
            <a:endParaRPr/>
          </a:p>
        </p:txBody>
      </p:sp>
      <p:sp>
        <p:nvSpPr>
          <p:cNvPr id="5" name="Datumsplatzhalter 4"/>
          <p:cNvSpPr>
            <a:spLocks noGrp="1"/>
          </p:cNvSpPr>
          <p:nvPr>
            <p:ph type="dt" sz="half" idx="10"/>
          </p:nvPr>
        </p:nvSpPr>
        <p:spPr bwMode="auto"/>
        <p:txBody>
          <a:bodyPr/>
          <a:lstStyle/>
          <a:p>
            <a:pPr>
              <a:defRPr/>
            </a:pPr>
            <a:fld id="{1512561A-EDB0-4A5C-89A7-1A8117375203}" type="datetime1">
              <a:rPr lang="de-DE" smtClean="0"/>
              <a:t>20.10.2024</a:t>
            </a:fld>
            <a:endParaRPr/>
          </a:p>
        </p:txBody>
      </p:sp>
      <p:sp>
        <p:nvSpPr>
          <p:cNvPr id="6" name="Fußzeilenplatzhalter 5"/>
          <p:cNvSpPr>
            <a:spLocks noGrp="1"/>
          </p:cNvSpPr>
          <p:nvPr>
            <p:ph type="ftr" sz="quarter" idx="11"/>
          </p:nvPr>
        </p:nvSpPr>
        <p:spPr bwMode="auto"/>
        <p:txBody>
          <a:bodyPr/>
          <a:lstStyle/>
          <a:p>
            <a:pPr>
              <a:defRPr/>
            </a:pPr>
            <a:endParaRPr/>
          </a:p>
        </p:txBody>
      </p:sp>
      <p:sp>
        <p:nvSpPr>
          <p:cNvPr id="7" name="Foliennummernplatzhalter 6"/>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EF840242-3817-42DE-B585-E39395F8C500}" type="datetime1">
              <a:rPr lang="de-DE" smtClean="0"/>
              <a:t>20.10.2024</a:t>
            </a:fld>
            <a:endParaRPr/>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6543676" y="365125"/>
            <a:ext cx="1971675" cy="5811838"/>
          </a:xfrm>
        </p:spPr>
        <p:txBody>
          <a:bodyPr vert="eaVert"/>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a:xfrm>
            <a:off x="628652"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7729D74C-2B50-4675-9E56-9346AB6BA5EA}" type="datetime1">
              <a:rPr lang="de-DE" smtClean="0"/>
              <a:t>20.10.2024</a:t>
            </a:fld>
            <a:endParaRPr/>
          </a:p>
        </p:txBody>
      </p:sp>
      <p:sp>
        <p:nvSpPr>
          <p:cNvPr id="5" name="Fußzeilenplatzhalter 4"/>
          <p:cNvSpPr>
            <a:spLocks noGrp="1"/>
          </p:cNvSpPr>
          <p:nvPr>
            <p:ph type="ftr" sz="quarter" idx="11"/>
          </p:nvPr>
        </p:nvSpPr>
        <p:spPr bwMode="auto"/>
        <p:txBody>
          <a:bodyPr/>
          <a:lstStyle/>
          <a:p>
            <a:pPr>
              <a:defRPr/>
            </a:pPr>
            <a:endParaRPr/>
          </a:p>
        </p:txBody>
      </p:sp>
      <p:sp>
        <p:nvSpPr>
          <p:cNvPr id="6" name="Foliennummernplatzhalter 5"/>
          <p:cNvSpPr>
            <a:spLocks noGrp="1"/>
          </p:cNvSpPr>
          <p:nvPr>
            <p:ph type="sldNum" sz="quarter" idx="12"/>
          </p:nvPr>
        </p:nvSpPr>
        <p:spPr bwMode="auto"/>
        <p:txBody>
          <a:bodyPr/>
          <a:lstStyle/>
          <a:p>
            <a:pPr>
              <a:defRPr/>
            </a:pPr>
            <a:fld id="{58EC9180-A892-42B1-8616-30107E164FBA}" type="slidenum">
              <a:rPr lang="de-DE"/>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userDrawn="1">
  <p:cSld name="1_Titelfolie">
    <p:spTree>
      <p:nvGrpSpPr>
        <p:cNvPr id="1" name=""/>
        <p:cNvGrpSpPr/>
        <p:nvPr/>
      </p:nvGrpSpPr>
      <p:grpSpPr bwMode="auto">
        <a:xfrm>
          <a:off x="0" y="0"/>
          <a:ext cx="0" cy="0"/>
          <a:chOff x="0" y="0"/>
          <a:chExt cx="0" cy="0"/>
        </a:xfrm>
      </p:grpSpPr>
      <p:sp>
        <p:nvSpPr>
          <p:cNvPr id="5" name="Titelplatzhalter 1"/>
          <p:cNvSpPr>
            <a:spLocks noGrp="1"/>
          </p:cNvSpPr>
          <p:nvPr>
            <p:ph type="title"/>
          </p:nvPr>
        </p:nvSpPr>
        <p:spPr bwMode="auto">
          <a:xfrm>
            <a:off x="4870032" y="1484784"/>
            <a:ext cx="3816424" cy="1143000"/>
          </a:xfrm>
          <a:prstGeom prst="rect">
            <a:avLst/>
          </a:prstGeom>
        </p:spPr>
        <p:txBody>
          <a:bodyPr vert="horz" lIns="91440" tIns="45720" rIns="91440" bIns="45720" rtlCol="0" anchor="ctr">
            <a:normAutofit/>
          </a:bodyPr>
          <a:lstStyle/>
          <a:p>
            <a:pPr lvl="0" defTabSz="466725">
              <a:lnSpc>
                <a:spcPts val="2550"/>
              </a:lnSpc>
              <a:spcBef>
                <a:spcPts val="0"/>
              </a:spcBef>
              <a:defRPr/>
            </a:pPr>
            <a:r>
              <a:rPr lang="de-DE" sz="2100" b="1">
                <a:solidFill>
                  <a:schemeClr val="bg1"/>
                </a:solidFill>
                <a:latin typeface="Arial"/>
                <a:cs typeface="Arial"/>
              </a:rPr>
              <a:t>TITEL DER </a:t>
            </a:r>
            <a:br>
              <a:rPr lang="de-DE" sz="2100" b="1">
                <a:solidFill>
                  <a:schemeClr val="bg1"/>
                </a:solidFill>
                <a:latin typeface="Arial"/>
                <a:cs typeface="Arial"/>
              </a:rPr>
            </a:br>
            <a:r>
              <a:rPr lang="de-DE" sz="2100" b="1">
                <a:solidFill>
                  <a:schemeClr val="bg1"/>
                </a:solidFill>
                <a:latin typeface="Arial"/>
                <a:cs typeface="Arial"/>
              </a:rPr>
              <a:t>PRÄSENTATION</a:t>
            </a:r>
            <a:br>
              <a:rPr lang="de-DE" sz="2100" b="1">
                <a:solidFill>
                  <a:schemeClr val="bg1"/>
                </a:solidFill>
                <a:latin typeface="Arial"/>
                <a:cs typeface="Arial"/>
              </a:rPr>
            </a:br>
            <a:r>
              <a:rPr lang="de-DE" sz="1500">
                <a:solidFill>
                  <a:schemeClr val="bg1"/>
                </a:solidFill>
                <a:latin typeface="Arial"/>
                <a:cs typeface="Arial"/>
              </a:rPr>
              <a:t>UNTERTITEL</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00E4F15-9E77-4AF5-9C2A-FBE8394D79C0}"/>
              </a:ext>
            </a:extLst>
          </p:cNvPr>
          <p:cNvSpPr/>
          <p:nvPr userDrawn="1"/>
        </p:nvSpPr>
        <p:spPr>
          <a:xfrm>
            <a:off x="0" y="5948134"/>
            <a:ext cx="9144000" cy="909869"/>
          </a:xfrm>
          <a:prstGeom prst="rect">
            <a:avLst/>
          </a:prstGeom>
          <a:solidFill>
            <a:srgbClr val="60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8" name="Grafik 7" descr="Logo der Zeitschrift &quot;DiMawe - Die Materialwerkstatt. Zeitschrift für Konzepte und Arbeitsmaterialien für Lehrer*innenbildung und Unterricht&quot;">
            <a:extLst>
              <a:ext uri="{FF2B5EF4-FFF2-40B4-BE49-F238E27FC236}">
                <a16:creationId xmlns:a16="http://schemas.microsoft.com/office/drawing/2014/main" id="{12E758EB-549F-4C74-947A-EF735932D236}"/>
              </a:ext>
            </a:extLst>
          </p:cNvPr>
          <p:cNvPicPr/>
          <p:nvPr userDrawn="1"/>
        </p:nvPicPr>
        <p:blipFill rotWithShape="1">
          <a:blip r:embed="rId2" cstate="print">
            <a:extLst>
              <a:ext uri="{28A0092B-C50C-407E-A947-70E740481C1C}">
                <a14:useLocalDpi xmlns:a14="http://schemas.microsoft.com/office/drawing/2010/main" val="0"/>
              </a:ext>
            </a:extLst>
          </a:blip>
          <a:srcRect l="13039" r="12919"/>
          <a:stretch/>
        </p:blipFill>
        <p:spPr bwMode="auto">
          <a:xfrm>
            <a:off x="239990" y="6020327"/>
            <a:ext cx="4332011" cy="765476"/>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pic>
        <p:nvPicPr>
          <p:cNvPr id="11" name="Bild 3" descr="Logo für CC BY SA (Creative Commons by Share Alike)">
            <a:extLst>
              <a:ext uri="{FF2B5EF4-FFF2-40B4-BE49-F238E27FC236}">
                <a16:creationId xmlns:a16="http://schemas.microsoft.com/office/drawing/2014/main" id="{DA2D7AAA-7549-4975-8458-16760EE1C44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0961" y="6064318"/>
            <a:ext cx="1443564" cy="6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3805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90468-B035-4BCA-A38D-788485A283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0190E22-187A-4FA0-8A66-93B5E90B405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21D454-5A3D-4907-85F2-9485CE770621}"/>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04C7BC7A-C021-46E9-B064-8FBC6688FE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8D77C1-6BAB-43AB-BDEC-207DBA2B3BBF}"/>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523281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B96EA-13F7-44D9-AEDD-8DD62CCD7A3B}"/>
              </a:ext>
            </a:extLst>
          </p:cNvPr>
          <p:cNvSpPr>
            <a:spLocks noGrp="1"/>
          </p:cNvSpPr>
          <p:nvPr>
            <p:ph type="title"/>
          </p:nvPr>
        </p:nvSpPr>
        <p:spPr>
          <a:xfrm>
            <a:off x="623888" y="1709741"/>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7B992E1B-1CC9-4766-8A8A-13F7D26765BF}"/>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3C3F2C-FE63-4DED-88CA-407677E281C2}"/>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E73DA372-403D-4B11-9673-573B381217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F9EA08-63DB-4E0E-A770-00BD7540518D}"/>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220968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843816" y="185739"/>
            <a:ext cx="5992701" cy="646968"/>
          </a:xfrm>
        </p:spPr>
        <p:txBody>
          <a:bodyPr/>
          <a:lstStyle>
            <a:lvl1pPr>
              <a:defRPr sz="2800"/>
            </a:lvl1pPr>
          </a:lstStyle>
          <a:p>
            <a:pPr>
              <a:defRPr/>
            </a:pPr>
            <a:r>
              <a:rPr lang="de-DE"/>
              <a:t>Titelmasterformat durch Klicken bearbeiten</a:t>
            </a:r>
            <a:endParaRPr lang="en-US"/>
          </a:p>
        </p:txBody>
      </p:sp>
      <p:sp>
        <p:nvSpPr>
          <p:cNvPr id="3" name="Content Placeholder 2"/>
          <p:cNvSpPr>
            <a:spLocks noGrp="1"/>
          </p:cNvSpPr>
          <p:nvPr>
            <p:ph sz="half" idx="1"/>
          </p:nvPr>
        </p:nvSpPr>
        <p:spPr bwMode="auto">
          <a:xfrm>
            <a:off x="291543" y="1272173"/>
            <a:ext cx="3886200" cy="4351338"/>
          </a:xfrm>
        </p:spPr>
        <p:txBody>
          <a:bodyPr/>
          <a:lstStyle>
            <a:lvl1pPr>
              <a:defRPr sz="2400"/>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4950317" y="1268998"/>
            <a:ext cx="3886200" cy="4351338"/>
          </a:xfrm>
        </p:spPr>
        <p:txBody>
          <a:bodyPr/>
          <a:lstStyle>
            <a:lvl1pPr>
              <a:defRPr sz="2400"/>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680C553A-EF74-4389-8387-348DBBA8942B}" type="datetime1">
              <a:rPr lang="de-DE" smtClean="0"/>
              <a:t>20.10.2024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965BD-8952-40EA-BA7A-4C91BA1B05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C96441-D58A-4A3F-9321-E47BCF3DD0A6}"/>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EE3FE73-E609-4CD0-A621-7634209CBCC8}"/>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3686B97-3266-47B2-A27C-289EEE941F21}"/>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6" name="Fußzeilenplatzhalter 5">
            <a:extLst>
              <a:ext uri="{FF2B5EF4-FFF2-40B4-BE49-F238E27FC236}">
                <a16:creationId xmlns:a16="http://schemas.microsoft.com/office/drawing/2014/main" id="{7963CC63-EF4D-47A9-9E4D-09880196BA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D64E63A-FE72-415C-8900-EEB0E4CA15A1}"/>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470460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58C11-8CA4-4F34-868E-12FB36A249CB}"/>
              </a:ext>
            </a:extLst>
          </p:cNvPr>
          <p:cNvSpPr>
            <a:spLocks noGrp="1"/>
          </p:cNvSpPr>
          <p:nvPr>
            <p:ph type="title"/>
          </p:nvPr>
        </p:nvSpPr>
        <p:spPr>
          <a:xfrm>
            <a:off x="629841" y="365128"/>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940E028-904F-4ACF-87A1-02BD76D8276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40AC1415-C9AD-448A-B921-02D5D069ED59}"/>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2270A03-6B5C-4DF0-85A2-DCB5ECF40074}"/>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9A681006-A635-47CE-86FD-69C4049A2B0C}"/>
              </a:ext>
            </a:extLst>
          </p:cNvPr>
          <p:cNvSpPr>
            <a:spLocks noGrp="1"/>
          </p:cNvSpPr>
          <p:nvPr>
            <p:ph sz="quarter" idx="4"/>
          </p:nvPr>
        </p:nvSpPr>
        <p:spPr>
          <a:xfrm>
            <a:off x="4629151"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A2E75B0-FFEE-443F-B57B-DC006643D7D7}"/>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8" name="Fußzeilenplatzhalter 7">
            <a:extLst>
              <a:ext uri="{FF2B5EF4-FFF2-40B4-BE49-F238E27FC236}">
                <a16:creationId xmlns:a16="http://schemas.microsoft.com/office/drawing/2014/main" id="{62F450D4-AA63-4857-A286-A59CA515153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59637CD-0944-4064-B65E-03323A6B5776}"/>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923393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9F43D-297E-4792-B824-4AC6F39A689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BC31B69-8079-42BA-BA9A-18488903F1F3}"/>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4" name="Fußzeilenplatzhalter 3">
            <a:extLst>
              <a:ext uri="{FF2B5EF4-FFF2-40B4-BE49-F238E27FC236}">
                <a16:creationId xmlns:a16="http://schemas.microsoft.com/office/drawing/2014/main" id="{AC254858-0AF8-4837-A453-6974C76634A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A2435BF-6D9A-4EED-AC50-234336B7FEBC}"/>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4236610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9AC4210-FAF8-4755-A5D2-3D0EA6F39D75}"/>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3" name="Fußzeilenplatzhalter 2">
            <a:extLst>
              <a:ext uri="{FF2B5EF4-FFF2-40B4-BE49-F238E27FC236}">
                <a16:creationId xmlns:a16="http://schemas.microsoft.com/office/drawing/2014/main" id="{21B7BAD3-47C9-4BDD-BC26-009D353A8E5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240C6D6-CCD6-4925-84F8-E68D083721E2}"/>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3786033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1534B-A8FE-4A4F-8D97-2376301244CB}"/>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6773A701-C9DE-4B76-A93F-E6365D4D749C}"/>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938A8FC-95D4-4658-9324-599222F49F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1515EF59-3861-4614-95B0-F4858FA8C18B}"/>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6" name="Fußzeilenplatzhalter 5">
            <a:extLst>
              <a:ext uri="{FF2B5EF4-FFF2-40B4-BE49-F238E27FC236}">
                <a16:creationId xmlns:a16="http://schemas.microsoft.com/office/drawing/2014/main" id="{7C75901E-AAD5-438D-B705-9448380446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452E5F9-B32B-4906-B690-5B27354C7369}"/>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787812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8EA75-C5FD-4727-82B2-6F487F466C2C}"/>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E3493BD1-6B51-44C3-A2D4-7FC51D99F401}"/>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6EBFBE16-3F0B-4462-80CA-2A02064F95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3DDD19CC-5E71-4A6B-9ED2-94D0B8F1B72B}"/>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6" name="Fußzeilenplatzhalter 5">
            <a:extLst>
              <a:ext uri="{FF2B5EF4-FFF2-40B4-BE49-F238E27FC236}">
                <a16:creationId xmlns:a16="http://schemas.microsoft.com/office/drawing/2014/main" id="{6DCE1996-24E3-42FE-8899-253C3FD2C92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51BCB5-7ECB-4BAA-A192-27E9D91D67AC}"/>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2785124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A348A-F6AC-403C-8CE5-8F523B50B5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A0D16A0-F524-48E4-866A-7C56B332400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9539668-1795-4938-9B15-8159B0872C50}"/>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6ADC2A0C-F7C6-4721-8241-7A971579895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C310D0-EAD2-43E0-B398-DB090849177C}"/>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58659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45D7685-3ED6-4CAE-AF5C-7C76545A0AAC}"/>
              </a:ext>
            </a:extLst>
          </p:cNvPr>
          <p:cNvSpPr>
            <a:spLocks noGrp="1"/>
          </p:cNvSpPr>
          <p:nvPr>
            <p:ph type="title" orient="vert"/>
          </p:nvPr>
        </p:nvSpPr>
        <p:spPr>
          <a:xfrm>
            <a:off x="6543676"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809AD1F-6ADC-466F-9545-E1ADA397F292}"/>
              </a:ext>
            </a:extLst>
          </p:cNvPr>
          <p:cNvSpPr>
            <a:spLocks noGrp="1"/>
          </p:cNvSpPr>
          <p:nvPr>
            <p:ph type="body" orient="vert" idx="1"/>
          </p:nvPr>
        </p:nvSpPr>
        <p:spPr>
          <a:xfrm>
            <a:off x="628651"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A6953F-490D-4194-9199-B60898BAA6DF}"/>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19D22506-19C1-430E-A8D1-733D467DA0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31E35E-7216-4537-ADC3-3E3328148C85}"/>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1153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890337"/>
            <a:ext cx="7886700" cy="800352"/>
          </a:xfrm>
        </p:spPr>
        <p:txBody>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Content Placeholder 3"/>
          <p:cNvSpPr>
            <a:spLocks noGrp="1"/>
          </p:cNvSpPr>
          <p:nvPr>
            <p:ph sz="half" idx="2"/>
          </p:nvPr>
        </p:nvSpPr>
        <p:spPr bwMode="auto">
          <a:xfrm>
            <a:off x="629842" y="2505074"/>
            <a:ext cx="3868340" cy="3684588"/>
          </a:xfrm>
        </p:spPr>
        <p:txBody>
          <a:bodyPr>
            <a:normAutofit/>
          </a:bodyPr>
          <a:lstStyle>
            <a:lvl1pPr>
              <a:defRPr sz="2400"/>
            </a:lvl1pPr>
            <a:lvl2pPr>
              <a:defRPr sz="2400"/>
            </a:lvl2pPr>
            <a:lvl3pPr>
              <a:defRPr sz="2400"/>
            </a:lvl3pPr>
            <a:lvl4pPr>
              <a:defRPr sz="2400"/>
            </a:lvl4pPr>
            <a:lvl5pPr>
              <a:defRPr sz="2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Content Placeholder 5"/>
          <p:cNvSpPr>
            <a:spLocks noGrp="1"/>
          </p:cNvSpPr>
          <p:nvPr>
            <p:ph sz="quarter" idx="4"/>
          </p:nvPr>
        </p:nvSpPr>
        <p:spPr bwMode="auto">
          <a:xfrm>
            <a:off x="4629152" y="2505074"/>
            <a:ext cx="3887391" cy="3684588"/>
          </a:xfrm>
        </p:spPr>
        <p:txBody>
          <a:bodyPr>
            <a:normAutofit/>
          </a:bodyPr>
          <a:lstStyle>
            <a:lvl1pPr>
              <a:defRPr sz="2400"/>
            </a:lvl1pPr>
            <a:lvl2pPr>
              <a:defRPr sz="2400"/>
            </a:lvl2pPr>
            <a:lvl3pPr>
              <a:defRPr sz="2400"/>
            </a:lvl3pPr>
            <a:lvl4pPr>
              <a:defRPr sz="2400"/>
            </a:lvl4pPr>
            <a:lvl5pPr>
              <a:defRPr sz="2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17528134-D587-40E1-8CBD-FE95E92D9DCF}" type="datetime1">
              <a:rPr lang="de-DE" smtClean="0"/>
              <a:t>20.10.2024</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Date Placeholder 2"/>
          <p:cNvSpPr>
            <a:spLocks noGrp="1"/>
          </p:cNvSpPr>
          <p:nvPr>
            <p:ph type="dt" sz="half" idx="10"/>
          </p:nvPr>
        </p:nvSpPr>
        <p:spPr bwMode="auto"/>
        <p:txBody>
          <a:bodyPr/>
          <a:lstStyle/>
          <a:p>
            <a:pPr>
              <a:defRPr/>
            </a:pPr>
            <a:fld id="{9D5E3CB3-E28C-41ED-84A0-1D85B8E8676B}" type="datetime1">
              <a:rPr lang="de-DE" smtClean="0"/>
              <a:t>20.10.2024</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DE923C16-7855-44E4-AE74-A8B863A89094}" type="datetime1">
              <a:rPr lang="de-DE" smtClean="0"/>
              <a:t>20.10.2024</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p:cNvSpPr>
            <a:spLocks noGrp="1"/>
          </p:cNvSpPr>
          <p:nvPr>
            <p:ph idx="1"/>
          </p:nvPr>
        </p:nvSpPr>
        <p:spPr bwMode="auto">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e Placeholder 4"/>
          <p:cNvSpPr>
            <a:spLocks noGrp="1"/>
          </p:cNvSpPr>
          <p:nvPr>
            <p:ph type="dt" sz="half" idx="10"/>
          </p:nvPr>
        </p:nvSpPr>
        <p:spPr bwMode="auto"/>
        <p:txBody>
          <a:bodyPr/>
          <a:lstStyle/>
          <a:p>
            <a:pPr>
              <a:defRPr/>
            </a:pPr>
            <a:fld id="{15C84DD9-A545-4250-96B8-A96BDD3B28D0}" type="datetime1">
              <a:rPr lang="de-DE" smtClean="0"/>
              <a:t>20.10.2024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p:cNvSpPr>
            <a:spLocks noGrp="1" noChangeAspect="1"/>
          </p:cNvSpPr>
          <p:nvPr>
            <p:ph type="pic" idx="1"/>
          </p:nvPr>
        </p:nvSpPr>
        <p:spPr bwMode="auto">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e Placeholder 4"/>
          <p:cNvSpPr>
            <a:spLocks noGrp="1"/>
          </p:cNvSpPr>
          <p:nvPr>
            <p:ph type="dt" sz="half" idx="10"/>
          </p:nvPr>
        </p:nvSpPr>
        <p:spPr bwMode="auto"/>
        <p:txBody>
          <a:bodyPr/>
          <a:lstStyle/>
          <a:p>
            <a:pPr>
              <a:defRPr/>
            </a:pPr>
            <a:fld id="{1F24A010-AFBA-4A55-8D7D-FA8C372B1D0B}" type="datetime1">
              <a:rPr lang="de-DE" smtClean="0"/>
              <a:t>20.10.2024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2843818" y="185739"/>
            <a:ext cx="6058873" cy="646968"/>
          </a:xfrm>
          <a:prstGeom prst="rect">
            <a:avLst/>
          </a:prstGeom>
        </p:spPr>
        <p:txBody>
          <a:bodyPr vert="horz" lIns="91440" tIns="45720" rIns="91440" bIns="45720" rtlCol="0" anchor="ctr">
            <a:noAutofit/>
          </a:bodyPr>
          <a:lstStyle/>
          <a:p>
            <a:pPr>
              <a:defRPr/>
            </a:pPr>
            <a:r>
              <a:rPr lang="de-DE"/>
              <a:t>Titelmasterformat durch Klicken </a:t>
            </a:r>
            <a:endParaRPr lang="en-US"/>
          </a:p>
        </p:txBody>
      </p:sp>
      <p:sp>
        <p:nvSpPr>
          <p:cNvPr id="3" name="Text Placeholder 2"/>
          <p:cNvSpPr>
            <a:spLocks noGrp="1"/>
          </p:cNvSpPr>
          <p:nvPr>
            <p:ph type="body" idx="1"/>
          </p:nvPr>
        </p:nvSpPr>
        <p:spPr bwMode="auto">
          <a:xfrm>
            <a:off x="233799" y="1068946"/>
            <a:ext cx="8668890" cy="5172412"/>
          </a:xfrm>
          <a:prstGeom prst="rect">
            <a:avLst/>
          </a:prstGeom>
          <a:solidFill>
            <a:srgbClr val="DFE4F2"/>
          </a:solidFill>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279511" y="633992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BF66FC-C040-4D9C-BCCD-61F52F34D6B2}" type="datetime1">
              <a:rPr lang="de-DE" smtClean="0"/>
              <a:t>20.10.2024</a:t>
            </a:fld>
            <a:endParaRPr lang="de-DE"/>
          </a:p>
        </p:txBody>
      </p:sp>
      <p:sp>
        <p:nvSpPr>
          <p:cNvPr id="5" name="Footer Placeholder 4"/>
          <p:cNvSpPr>
            <a:spLocks noGrp="1"/>
          </p:cNvSpPr>
          <p:nvPr>
            <p:ph type="ftr" sz="quarter" idx="3"/>
          </p:nvPr>
        </p:nvSpPr>
        <p:spPr bwMode="auto">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6893417"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EB983F-8B0B-4AF9-B95F-82DF6E329D7A}" type="slidenum">
              <a:rPr lang="de-DE"/>
              <a:t>‹Nr.›</a:t>
            </a:fld>
            <a:endParaRPr lang="de-DE"/>
          </a:p>
        </p:txBody>
      </p:sp>
      <p:pic>
        <p:nvPicPr>
          <p:cNvPr id="7" name="Grafik 6"/>
          <p:cNvPicPr>
            <a:picLocks noChangeAspect="1"/>
          </p:cNvPicPr>
          <p:nvPr userDrawn="1"/>
        </p:nvPicPr>
        <p:blipFill>
          <a:blip r:embed="rId14"/>
          <a:stretch/>
        </p:blipFill>
        <p:spPr bwMode="auto">
          <a:xfrm>
            <a:off x="233800" y="185739"/>
            <a:ext cx="2404124" cy="646968"/>
          </a:xfrm>
          <a:prstGeom prst="rect">
            <a:avLst/>
          </a:prstGeom>
          <a:gradFill>
            <a:gsLst>
              <a:gs pos="0">
                <a:srgbClr val="5E9EFF">
                  <a:alpha val="33000"/>
                </a:srgbClr>
              </a:gs>
              <a:gs pos="39999">
                <a:srgbClr val="85C2FF"/>
              </a:gs>
              <a:gs pos="70000">
                <a:srgbClr val="C4D6EB"/>
              </a:gs>
              <a:gs pos="100000">
                <a:srgbClr val="FFEBFA"/>
              </a:gs>
            </a:gsLst>
            <a:path path="circle"/>
          </a:gra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a:lnSpc>
          <a:spcPct val="90000"/>
        </a:lnSpc>
        <a:spcBef>
          <a:spcPts val="0"/>
        </a:spcBef>
        <a:buNone/>
        <a:defRPr sz="2800">
          <a:solidFill>
            <a:schemeClr val="tx1"/>
          </a:solidFill>
          <a:latin typeface="Arial"/>
          <a:ea typeface="+mj-ea"/>
          <a:cs typeface="Arial"/>
        </a:defRPr>
      </a:lvl1pPr>
    </p:titleStyle>
    <p:bodyStyle>
      <a:lvl1pPr marL="228600" indent="-228600" algn="l" defTabSz="914400">
        <a:lnSpc>
          <a:spcPct val="90000"/>
        </a:lnSpc>
        <a:spcBef>
          <a:spcPts val="1000"/>
        </a:spcBef>
        <a:buFont typeface="Arial"/>
        <a:buChar char="•"/>
        <a:defRPr sz="2400">
          <a:solidFill>
            <a:schemeClr val="tx1"/>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28650" y="365129"/>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2B13E6D-A90E-4025-9FD8-186B1654CEE0}" type="datetime1">
              <a:rPr lang="de-DE" smtClean="0"/>
              <a:t>20.10.2024</a:t>
            </a:fld>
            <a:endParaRPr lang="de-DE"/>
          </a:p>
        </p:txBody>
      </p:sp>
      <p:sp>
        <p:nvSpPr>
          <p:cNvPr id="5" name="Fußzeilenplatzhalter 4"/>
          <p:cNvSpPr>
            <a:spLocks noGrp="1"/>
          </p:cNvSpPr>
          <p:nvPr>
            <p:ph type="ftr" sz="quarter" idx="3"/>
          </p:nvPr>
        </p:nvSpPr>
        <p:spPr bwMode="auto">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Foliennummernplatzhalter 5"/>
          <p:cNvSpPr>
            <a:spLocks noGrp="1"/>
          </p:cNvSpPr>
          <p:nvPr>
            <p:ph type="sldNum" sz="quarter" idx="4"/>
          </p:nvPr>
        </p:nvSpPr>
        <p:spPr bwMode="auto">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8EC9180-A892-42B1-8616-30107E164FBA}"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28650" y="365129"/>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5F9D849-F1F1-439F-9F09-28B4A61EE4B5}" type="datetime1">
              <a:rPr lang="de-DE" smtClean="0"/>
              <a:t>20.10.2024</a:t>
            </a:fld>
            <a:endParaRPr/>
          </a:p>
        </p:txBody>
      </p:sp>
      <p:sp>
        <p:nvSpPr>
          <p:cNvPr id="5" name="Fußzeilenplatzhalter 4"/>
          <p:cNvSpPr>
            <a:spLocks noGrp="1"/>
          </p:cNvSpPr>
          <p:nvPr>
            <p:ph type="ftr" sz="quarter" idx="3"/>
          </p:nvPr>
        </p:nvSpPr>
        <p:spPr bwMode="auto">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a:p>
        </p:txBody>
      </p:sp>
      <p:sp>
        <p:nvSpPr>
          <p:cNvPr id="6" name="Foliennummernplatzhalter 5"/>
          <p:cNvSpPr>
            <a:spLocks noGrp="1"/>
          </p:cNvSpPr>
          <p:nvPr>
            <p:ph type="sldNum" sz="quarter" idx="4"/>
          </p:nvPr>
        </p:nvSpPr>
        <p:spPr bwMode="auto">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8EC9180-A892-42B1-8616-30107E164FBA}"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EAED67-5F82-4285-AAE3-E377E1ED7E6A}"/>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2E42B1-2286-4579-B9C5-4FE7A327C4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926C74-9CD9-41B3-AEB6-8AE8C67583FE}"/>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258B4181-605B-49BF-B0D3-1EC1BAAD263C}"/>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E058B36-A0F4-437F-800B-A3F243FBD120}"/>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D09811-85FE-4CCE-B3FC-9A7751A78F47}" type="slidenum">
              <a:rPr lang="de-DE" smtClean="0"/>
              <a:t>‹Nr.›</a:t>
            </a:fld>
            <a:endParaRPr lang="de-DE"/>
          </a:p>
        </p:txBody>
      </p:sp>
    </p:spTree>
    <p:extLst>
      <p:ext uri="{BB962C8B-B14F-4D97-AF65-F5344CB8AC3E}">
        <p14:creationId xmlns:p14="http://schemas.microsoft.com/office/powerpoint/2010/main" val="10965303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wernicke@uni-bielefeld.de" TargetMode="External"/><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hyperlink" Target="https://doi.org/10.11576/dimawe-739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18/10/relationships/comments" Target="../comments/modernComment_108_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18/10/relationships/comments" Target="../comments/modernComment_10B_0.xml"/><Relationship Id="rId5" Type="http://schemas.openxmlformats.org/officeDocument/2006/relationships/image" Target="../media/image15.jpg"/><Relationship Id="rId4" Type="http://schemas.openxmlformats.org/officeDocument/2006/relationships/hyperlink" Target="https://commons.wikimedia.org/w/index.php?curid=26913713"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kurzlinks.de/4by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37/0022-0663.94.2.356" TargetMode="External"/><Relationship Id="rId2" Type="http://schemas.openxmlformats.org/officeDocument/2006/relationships/hyperlink" Target="https://doi.org/10.1002/tea.20255" TargetMode="External"/><Relationship Id="rId1" Type="http://schemas.openxmlformats.org/officeDocument/2006/relationships/slideLayout" Target="../slideLayouts/slideLayout4.xml"/><Relationship Id="rId6" Type="http://schemas.openxmlformats.org/officeDocument/2006/relationships/hyperlink" Target="https://doi.org/10.1080/09500690117425" TargetMode="External"/><Relationship Id="rId5" Type="http://schemas.openxmlformats.org/officeDocument/2006/relationships/hyperlink" Target="http://www.uni-due.de/imperia/md/content/prodaz/scaffolding.pdf" TargetMode="External"/><Relationship Id="rId4" Type="http://schemas.openxmlformats.org/officeDocument/2006/relationships/hyperlink" Target="https://doi.org/10.1039/A9RP90001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FB09E1A-CC77-4E1E-BB0D-A9D7E6FA1827}"/>
              </a:ext>
            </a:extLst>
          </p:cNvPr>
          <p:cNvSpPr txBox="1"/>
          <p:nvPr/>
        </p:nvSpPr>
        <p:spPr>
          <a:xfrm>
            <a:off x="152402" y="1164429"/>
            <a:ext cx="5076825" cy="3067424"/>
          </a:xfrm>
          <a:prstGeom prst="rect">
            <a:avLst/>
          </a:prstGeom>
          <a:noFill/>
        </p:spPr>
        <p:txBody>
          <a:bodyPr wrap="square" rtlCol="0">
            <a:noAutofit/>
          </a:bodyPr>
          <a:lstStyle/>
          <a:p>
            <a:pPr algn="ctr" defTabSz="685800" rtl="0">
              <a:spcAft>
                <a:spcPts val="450"/>
              </a:spcAft>
            </a:pPr>
            <a:r>
              <a:rPr lang="de-DE" sz="1350" b="1" kern="1200" dirty="0">
                <a:solidFill>
                  <a:prstClr val="black"/>
                </a:solidFill>
                <a:latin typeface="Times New Roman" panose="02020603050405020304" pitchFamily="18" charset="0"/>
                <a:cs typeface="Times New Roman" panose="02020603050405020304" pitchFamily="18" charset="0"/>
              </a:rPr>
              <a:t>Sprachsensibler Chemieunterricht digital umgesetzt.</a:t>
            </a:r>
            <a:br>
              <a:rPr lang="de-DE" sz="1350" b="1" kern="1200" dirty="0">
                <a:solidFill>
                  <a:prstClr val="black"/>
                </a:solidFill>
                <a:latin typeface="Times New Roman" panose="02020603050405020304" pitchFamily="18" charset="0"/>
                <a:cs typeface="Times New Roman" panose="02020603050405020304" pitchFamily="18" charset="0"/>
              </a:rPr>
            </a:br>
            <a:r>
              <a:rPr lang="de-DE" sz="1350" b="1" kern="1200" dirty="0">
                <a:solidFill>
                  <a:prstClr val="black"/>
                </a:solidFill>
                <a:latin typeface="Times New Roman" panose="02020603050405020304" pitchFamily="18" charset="0"/>
                <a:cs typeface="Times New Roman" panose="02020603050405020304" pitchFamily="18" charset="0"/>
              </a:rPr>
              <a:t>Ein Seminarexkurs im Rahmen des Praxissemesters</a:t>
            </a:r>
          </a:p>
          <a:p>
            <a:pPr algn="ctr" defTabSz="685800" rtl="0"/>
            <a:endParaRPr lang="de-DE" sz="1200" b="1" kern="1200" dirty="0">
              <a:solidFill>
                <a:prstClr val="black"/>
              </a:solidFill>
              <a:latin typeface="Times New Roman" panose="02020603050405020304" pitchFamily="18" charset="0"/>
              <a:cs typeface="Times New Roman" panose="02020603050405020304" pitchFamily="18" charset="0"/>
            </a:endParaRPr>
          </a:p>
          <a:p>
            <a:pPr algn="ctr" defTabSz="685800" rtl="0">
              <a:spcAft>
                <a:spcPts val="450"/>
              </a:spcAft>
            </a:pPr>
            <a:r>
              <a:rPr lang="de-DE" b="1" kern="1200" dirty="0">
                <a:solidFill>
                  <a:prstClr val="black"/>
                </a:solidFill>
                <a:latin typeface="Times New Roman" panose="02020603050405020304" pitchFamily="18" charset="0"/>
                <a:cs typeface="Times New Roman" panose="02020603050405020304" pitchFamily="18" charset="0"/>
              </a:rPr>
              <a:t> Online-Supplement 1:</a:t>
            </a:r>
            <a:br>
              <a:rPr lang="de-DE" b="1" kern="1200" dirty="0">
                <a:solidFill>
                  <a:prstClr val="black"/>
                </a:solidFill>
                <a:latin typeface="Times New Roman" panose="02020603050405020304" pitchFamily="18" charset="0"/>
                <a:cs typeface="Times New Roman" panose="02020603050405020304" pitchFamily="18" charset="0"/>
              </a:rPr>
            </a:br>
            <a:r>
              <a:rPr lang="de-DE" b="1" kern="1200" dirty="0">
                <a:solidFill>
                  <a:prstClr val="black"/>
                </a:solidFill>
                <a:latin typeface="Times New Roman" panose="02020603050405020304" pitchFamily="18" charset="0"/>
                <a:cs typeface="Times New Roman" panose="02020603050405020304" pitchFamily="18" charset="0"/>
              </a:rPr>
              <a:t>Foliensatz 1. Sitzung: Lernstandsanalyse</a:t>
            </a:r>
          </a:p>
          <a:p>
            <a:pPr algn="ctr" defTabSz="685800" rtl="0"/>
            <a:endParaRPr lang="de-DE" sz="1200" b="1" kern="1200" dirty="0">
              <a:solidFill>
                <a:prstClr val="black"/>
              </a:solidFill>
              <a:latin typeface="Times New Roman" panose="02020603050405020304" pitchFamily="18" charset="0"/>
              <a:cs typeface="Times New Roman" panose="02020603050405020304" pitchFamily="18" charset="0"/>
            </a:endParaRPr>
          </a:p>
          <a:p>
            <a:pPr algn="ctr" defTabSz="685800" rtl="0"/>
            <a:r>
              <a:rPr lang="de-DE" sz="1350" kern="1200" dirty="0">
                <a:solidFill>
                  <a:prstClr val="black"/>
                </a:solidFill>
                <a:latin typeface="Times New Roman" panose="02020603050405020304" pitchFamily="18" charset="0"/>
                <a:cs typeface="Times New Roman" panose="02020603050405020304" pitchFamily="18" charset="0"/>
              </a:rPr>
              <a:t>Janna Gutenberg</a:t>
            </a:r>
            <a:r>
              <a:rPr lang="de-DE" sz="1350" kern="1200" baseline="30000" dirty="0">
                <a:solidFill>
                  <a:prstClr val="black"/>
                </a:solidFill>
                <a:latin typeface="Times New Roman" panose="02020603050405020304" pitchFamily="18" charset="0"/>
                <a:cs typeface="Times New Roman" panose="02020603050405020304" pitchFamily="18" charset="0"/>
              </a:rPr>
              <a:t>1</a:t>
            </a:r>
            <a:r>
              <a:rPr lang="de-DE" sz="1350" kern="1200" dirty="0">
                <a:solidFill>
                  <a:prstClr val="black"/>
                </a:solidFill>
                <a:latin typeface="Times New Roman" panose="02020603050405020304" pitchFamily="18" charset="0"/>
                <a:cs typeface="Times New Roman" panose="02020603050405020304" pitchFamily="18" charset="0"/>
              </a:rPr>
              <a:t>, Elisabeth Kiesling</a:t>
            </a:r>
            <a:r>
              <a:rPr lang="de-DE" sz="1350" kern="1200" baseline="30000" dirty="0">
                <a:solidFill>
                  <a:prstClr val="black"/>
                </a:solidFill>
                <a:latin typeface="Times New Roman" panose="02020603050405020304" pitchFamily="18" charset="0"/>
                <a:cs typeface="Times New Roman" panose="02020603050405020304" pitchFamily="18" charset="0"/>
              </a:rPr>
              <a:t>2</a:t>
            </a:r>
            <a:r>
              <a:rPr lang="de-DE" sz="1350" kern="1200" dirty="0">
                <a:solidFill>
                  <a:prstClr val="black"/>
                </a:solidFill>
                <a:latin typeface="Times New Roman" panose="02020603050405020304" pitchFamily="18" charset="0"/>
                <a:cs typeface="Times New Roman" panose="02020603050405020304" pitchFamily="18" charset="0"/>
              </a:rPr>
              <a:t> &amp; Anne Wernicke</a:t>
            </a:r>
            <a:r>
              <a:rPr lang="de-DE" sz="1350" kern="1200" baseline="30000" dirty="0">
                <a:solidFill>
                  <a:prstClr val="black"/>
                </a:solidFill>
                <a:latin typeface="Times New Roman" panose="02020603050405020304" pitchFamily="18" charset="0"/>
                <a:cs typeface="Times New Roman" panose="02020603050405020304" pitchFamily="18" charset="0"/>
              </a:rPr>
              <a:t>3,*</a:t>
            </a:r>
            <a:r>
              <a:rPr lang="de-DE" sz="1350" kern="1200" dirty="0">
                <a:solidFill>
                  <a:prstClr val="black"/>
                </a:solidFill>
                <a:latin typeface="Times New Roman" panose="02020603050405020304" pitchFamily="18" charset="0"/>
                <a:cs typeface="Times New Roman" panose="02020603050405020304" pitchFamily="18" charset="0"/>
              </a:rPr>
              <a:t> </a:t>
            </a:r>
          </a:p>
          <a:p>
            <a:pPr algn="ctr" defTabSz="685800" rtl="0"/>
            <a:endParaRPr lang="de-DE" sz="900" i="1" kern="1200" baseline="30000" dirty="0">
              <a:solidFill>
                <a:prstClr val="black"/>
              </a:solidFill>
              <a:latin typeface="Times New Roman" panose="02020603050405020304" pitchFamily="18" charset="0"/>
              <a:cs typeface="Times New Roman" panose="02020603050405020304" pitchFamily="18" charset="0"/>
            </a:endParaRPr>
          </a:p>
          <a:p>
            <a:pPr algn="ctr" defTabSz="685800" rtl="0"/>
            <a:r>
              <a:rPr lang="de-DE" sz="900" kern="1200" baseline="30000" dirty="0">
                <a:solidFill>
                  <a:prstClr val="black"/>
                </a:solidFill>
                <a:latin typeface="Times New Roman" panose="02020603050405020304" pitchFamily="18" charset="0"/>
                <a:cs typeface="Times New Roman" panose="02020603050405020304" pitchFamily="18" charset="0"/>
              </a:rPr>
              <a:t>1</a:t>
            </a:r>
            <a:r>
              <a:rPr lang="de-DE" sz="900" i="1" kern="1200" dirty="0">
                <a:solidFill>
                  <a:prstClr val="black"/>
                </a:solidFill>
                <a:latin typeface="Times New Roman" panose="02020603050405020304" pitchFamily="18" charset="0"/>
                <a:cs typeface="Times New Roman" panose="02020603050405020304" pitchFamily="18" charset="0"/>
              </a:rPr>
              <a:t> Universität zu Köln</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kern="1200" baseline="30000" dirty="0">
                <a:solidFill>
                  <a:prstClr val="black"/>
                </a:solidFill>
                <a:latin typeface="Times New Roman" panose="02020603050405020304" pitchFamily="18" charset="0"/>
                <a:cs typeface="Times New Roman" panose="02020603050405020304" pitchFamily="18" charset="0"/>
              </a:rPr>
              <a:t>2</a:t>
            </a:r>
            <a:r>
              <a:rPr lang="de-DE" sz="900" i="1" kern="1200" dirty="0">
                <a:solidFill>
                  <a:prstClr val="black"/>
                </a:solidFill>
                <a:latin typeface="Times New Roman" panose="02020603050405020304" pitchFamily="18" charset="0"/>
                <a:cs typeface="Times New Roman" panose="02020603050405020304" pitchFamily="18" charset="0"/>
              </a:rPr>
              <a:t> Bergische Universität Wuppertal</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kern="1200" baseline="30000" dirty="0">
                <a:solidFill>
                  <a:prstClr val="black"/>
                </a:solidFill>
                <a:latin typeface="Times New Roman" panose="02020603050405020304" pitchFamily="18" charset="0"/>
                <a:cs typeface="Times New Roman" panose="02020603050405020304" pitchFamily="18" charset="0"/>
              </a:rPr>
              <a:t>3</a:t>
            </a:r>
            <a:r>
              <a:rPr lang="de-DE" sz="900" i="1" kern="1200" dirty="0">
                <a:solidFill>
                  <a:prstClr val="black"/>
                </a:solidFill>
                <a:latin typeface="Times New Roman" panose="02020603050405020304" pitchFamily="18" charset="0"/>
                <a:cs typeface="Times New Roman" panose="02020603050405020304" pitchFamily="18" charset="0"/>
              </a:rPr>
              <a:t> Universität Bielefeld</a:t>
            </a:r>
          </a:p>
          <a:p>
            <a:pPr algn="ctr" defTabSz="685800" rtl="0"/>
            <a:r>
              <a:rPr lang="de-DE" sz="900" kern="1200" baseline="30000" dirty="0">
                <a:solidFill>
                  <a:prstClr val="black"/>
                </a:solidFill>
                <a:latin typeface="Times New Roman" panose="02020603050405020304" pitchFamily="18" charset="0"/>
                <a:cs typeface="Times New Roman" panose="02020603050405020304" pitchFamily="18" charset="0"/>
              </a:rPr>
              <a:t>*</a:t>
            </a:r>
            <a:r>
              <a:rPr lang="de-DE" sz="900" i="1" kern="1200" dirty="0">
                <a:solidFill>
                  <a:prstClr val="black"/>
                </a:solidFill>
                <a:latin typeface="Times New Roman" panose="02020603050405020304" pitchFamily="18" charset="0"/>
                <a:cs typeface="Times New Roman" panose="02020603050405020304" pitchFamily="18" charset="0"/>
              </a:rPr>
              <a:t> Kontakt: Universität Bielefeld,</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i="1" kern="1200" dirty="0">
                <a:solidFill>
                  <a:prstClr val="black"/>
                </a:solidFill>
                <a:latin typeface="Times New Roman" panose="02020603050405020304" pitchFamily="18" charset="0"/>
                <a:cs typeface="Times New Roman" panose="02020603050405020304" pitchFamily="18" charset="0"/>
              </a:rPr>
              <a:t>Fakultät für Linguistik und Literaturwissenschaft,</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i="1" kern="1200" dirty="0">
                <a:solidFill>
                  <a:prstClr val="black"/>
                </a:solidFill>
                <a:latin typeface="Times New Roman" panose="02020603050405020304" pitchFamily="18" charset="0"/>
                <a:cs typeface="Times New Roman" panose="02020603050405020304" pitchFamily="18" charset="0"/>
              </a:rPr>
              <a:t>Postfach 10 01 31, 33501 Bielefeld</a:t>
            </a:r>
          </a:p>
          <a:p>
            <a:pPr algn="ctr" defTabSz="685800" rtl="0"/>
            <a:r>
              <a:rPr lang="de-DE" sz="900" i="1" kern="1200" dirty="0">
                <a:solidFill>
                  <a:prstClr val="black"/>
                </a:solidFill>
                <a:latin typeface="Times New Roman" panose="02020603050405020304" pitchFamily="18" charset="0"/>
                <a:cs typeface="Times New Roman" panose="02020603050405020304" pitchFamily="18" charset="0"/>
                <a:hlinkClick r:id="rId3"/>
              </a:rPr>
              <a:t>anne.wernicke@uni-bielefeld.de</a:t>
            </a:r>
            <a:br>
              <a:rPr lang="de-DE" sz="900" i="1" kern="1200" dirty="0">
                <a:solidFill>
                  <a:prstClr val="black"/>
                </a:solidFill>
                <a:latin typeface="Times New Roman" panose="02020603050405020304" pitchFamily="18" charset="0"/>
                <a:cs typeface="Times New Roman" panose="02020603050405020304" pitchFamily="18" charset="0"/>
              </a:rPr>
            </a:br>
            <a:endParaRPr lang="de-DE" sz="900" i="1" kern="1200" dirty="0">
              <a:solidFill>
                <a:prstClr val="black"/>
              </a:solidFill>
              <a:latin typeface="Times New Roman" panose="02020603050405020304" pitchFamily="18" charset="0"/>
              <a:cs typeface="Times New Roman" panose="02020603050405020304" pitchFamily="18" charset="0"/>
            </a:endParaRPr>
          </a:p>
          <a:p>
            <a:pPr defTabSz="685800" rtl="0"/>
            <a:endParaRPr lang="de-DE" sz="1350" kern="1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5BD4DC25-419B-42CC-8A0D-2D8AB955F761}"/>
              </a:ext>
            </a:extLst>
          </p:cNvPr>
          <p:cNvGraphicFramePr>
            <a:graphicFrameLocks noGrp="1"/>
          </p:cNvGraphicFramePr>
          <p:nvPr>
            <p:extLst>
              <p:ext uri="{D42A27DB-BD31-4B8C-83A1-F6EECF244321}">
                <p14:modId xmlns:p14="http://schemas.microsoft.com/office/powerpoint/2010/main" val="2827601733"/>
              </p:ext>
            </p:extLst>
          </p:nvPr>
        </p:nvGraphicFramePr>
        <p:xfrm>
          <a:off x="152401" y="4230887"/>
          <a:ext cx="5076825" cy="1074420"/>
        </p:xfrm>
        <a:graphic>
          <a:graphicData uri="http://schemas.openxmlformats.org/drawingml/2006/table">
            <a:tbl>
              <a:tblPr firstRow="1" firstCol="1" bandRow="1">
                <a:tableStyleId>{5C22544A-7EE6-4342-B048-85BDC9FD1C3A}</a:tableStyleId>
              </a:tblPr>
              <a:tblGrid>
                <a:gridCol w="5076825">
                  <a:extLst>
                    <a:ext uri="{9D8B030D-6E8A-4147-A177-3AD203B41FA5}">
                      <a16:colId xmlns:a16="http://schemas.microsoft.com/office/drawing/2014/main" val="2964737333"/>
                    </a:ext>
                  </a:extLst>
                </a:gridCol>
              </a:tblGrid>
              <a:tr h="1045845">
                <a:tc>
                  <a:txBody>
                    <a:bodyPr/>
                    <a:lstStyle/>
                    <a:p>
                      <a:pPr marL="0" algn="just">
                        <a:lnSpc>
                          <a:spcPct val="100000"/>
                        </a:lnSpc>
                        <a:spcBef>
                          <a:spcPts val="300"/>
                        </a:spcBef>
                        <a:spcAft>
                          <a:spcPts val="0"/>
                        </a:spcAft>
                      </a:pPr>
                      <a:r>
                        <a:rPr lang="de-DE" sz="900" dirty="0">
                          <a:solidFill>
                            <a:schemeClr val="tx1"/>
                          </a:solidFill>
                          <a:effectLst/>
                          <a:latin typeface="Times New Roman" panose="02020603050405020304" pitchFamily="18" charset="0"/>
                          <a:cs typeface="Times New Roman" panose="02020603050405020304" pitchFamily="18" charset="0"/>
                        </a:rPr>
                        <a:t>Zitationshinweis:</a:t>
                      </a:r>
                    </a:p>
                    <a:p>
                      <a:pPr algn="just">
                        <a:lnSpc>
                          <a:spcPct val="100000"/>
                        </a:lnSpc>
                        <a:spcBef>
                          <a:spcPts val="300"/>
                        </a:spcBef>
                        <a:spcAft>
                          <a:spcPts val="0"/>
                        </a:spcAft>
                      </a:pPr>
                      <a:r>
                        <a:rPr lang="de-DE" sz="900" b="0" dirty="0" err="1">
                          <a:solidFill>
                            <a:schemeClr val="tx1"/>
                          </a:solidFill>
                          <a:effectLst/>
                          <a:latin typeface="Times New Roman" panose="02020603050405020304" pitchFamily="18" charset="0"/>
                          <a:cs typeface="Times New Roman" panose="02020603050405020304" pitchFamily="18" charset="0"/>
                        </a:rPr>
                        <a:t>Göllis</a:t>
                      </a:r>
                      <a:r>
                        <a:rPr lang="de-DE" sz="900" b="0" dirty="0">
                          <a:solidFill>
                            <a:schemeClr val="tx1"/>
                          </a:solidFill>
                          <a:effectLst/>
                          <a:latin typeface="Times New Roman" panose="02020603050405020304" pitchFamily="18" charset="0"/>
                          <a:cs typeface="Times New Roman" panose="02020603050405020304" pitchFamily="18" charset="0"/>
                        </a:rPr>
                        <a:t>, Y., Gutenberg, J., Kiesling, E., Kremer, R., Wernicke, A. &amp; Bohrmann-Linde, C. (2024). Sprachsensibler Chemieunterricht digital umgesetzt. Ein Seminarexkurs im Rahmen des Praxissemesters [Online-Supplement 1: Gutenberg, J., Kiesling, E. &amp; Wernicke, A.: Foliensatz 1. Sitzung: Lernstands-</a:t>
                      </a:r>
                      <a:r>
                        <a:rPr lang="de-DE" sz="900" b="0" dirty="0" err="1">
                          <a:solidFill>
                            <a:schemeClr val="tx1"/>
                          </a:solidFill>
                          <a:effectLst/>
                          <a:latin typeface="Times New Roman" panose="02020603050405020304" pitchFamily="18" charset="0"/>
                          <a:cs typeface="Times New Roman" panose="02020603050405020304" pitchFamily="18" charset="0"/>
                        </a:rPr>
                        <a:t>analayse</a:t>
                      </a:r>
                      <a:r>
                        <a:rPr lang="de-DE" sz="900" b="0" dirty="0">
                          <a:solidFill>
                            <a:schemeClr val="tx1"/>
                          </a:solidFill>
                          <a:effectLst/>
                          <a:latin typeface="Times New Roman" panose="02020603050405020304" pitchFamily="18" charset="0"/>
                          <a:cs typeface="Times New Roman" panose="02020603050405020304" pitchFamily="18" charset="0"/>
                        </a:rPr>
                        <a:t>]. </a:t>
                      </a:r>
                      <a:r>
                        <a:rPr lang="de-DE" sz="900" b="0" i="1" dirty="0" err="1">
                          <a:solidFill>
                            <a:schemeClr val="tx1"/>
                          </a:solidFill>
                          <a:effectLst/>
                          <a:latin typeface="Times New Roman" panose="02020603050405020304" pitchFamily="18" charset="0"/>
                          <a:cs typeface="Times New Roman" panose="02020603050405020304" pitchFamily="18" charset="0"/>
                        </a:rPr>
                        <a:t>DiMawe</a:t>
                      </a:r>
                      <a:r>
                        <a:rPr lang="de-DE" sz="900" b="0" i="1" dirty="0">
                          <a:solidFill>
                            <a:schemeClr val="tx1"/>
                          </a:solidFill>
                          <a:effectLst/>
                          <a:latin typeface="Times New Roman" panose="02020603050405020304" pitchFamily="18" charset="0"/>
                          <a:cs typeface="Times New Roman" panose="02020603050405020304" pitchFamily="18" charset="0"/>
                        </a:rPr>
                        <a:t> – Die Materialwerkstatt, 6</a:t>
                      </a:r>
                      <a:r>
                        <a:rPr lang="de-DE" sz="900" b="0" dirty="0">
                          <a:solidFill>
                            <a:schemeClr val="tx1"/>
                          </a:solidFill>
                          <a:effectLst/>
                          <a:latin typeface="Times New Roman" panose="02020603050405020304" pitchFamily="18" charset="0"/>
                          <a:cs typeface="Times New Roman" panose="02020603050405020304" pitchFamily="18" charset="0"/>
                        </a:rPr>
                        <a:t> (1</a:t>
                      </a:r>
                      <a:r>
                        <a:rPr lang="de-DE" sz="900" b="0">
                          <a:solidFill>
                            <a:schemeClr val="tx1"/>
                          </a:solidFill>
                          <a:effectLst/>
                          <a:latin typeface="Times New Roman" panose="02020603050405020304" pitchFamily="18" charset="0"/>
                          <a:cs typeface="Times New Roman" panose="02020603050405020304" pitchFamily="18" charset="0"/>
                        </a:rPr>
                        <a:t>), 52–61. </a:t>
                      </a:r>
                      <a:r>
                        <a:rPr lang="de-DE" sz="900" b="0" dirty="0">
                          <a:solidFill>
                            <a:schemeClr val="tx1"/>
                          </a:solidFill>
                          <a:effectLst/>
                          <a:latin typeface="Times New Roman" panose="02020603050405020304" pitchFamily="18" charset="0"/>
                          <a:cs typeface="Times New Roman" panose="02020603050405020304" pitchFamily="18" charset="0"/>
                          <a:hlinkClick r:id="rId4"/>
                        </a:rPr>
                        <a:t>https://doi.org/10.11576/dimawe-7393</a:t>
                      </a:r>
                      <a:endParaRPr lang="de-DE" sz="9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de-DE" sz="900" b="0" dirty="0">
                          <a:solidFill>
                            <a:schemeClr val="tx1"/>
                          </a:solidFill>
                          <a:effectLst/>
                          <a:latin typeface="Times New Roman" panose="02020603050405020304" pitchFamily="18" charset="0"/>
                          <a:cs typeface="Times New Roman" panose="02020603050405020304" pitchFamily="18" charset="0"/>
                        </a:rPr>
                        <a:t>Online verfügbar: 11.09.2024</a:t>
                      </a:r>
                      <a:endParaRPr lang="de-DE" sz="9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de-DE" sz="900" dirty="0">
                          <a:solidFill>
                            <a:schemeClr val="tx1"/>
                          </a:solidFill>
                          <a:effectLst/>
                          <a:latin typeface="Times New Roman" panose="02020603050405020304" pitchFamily="18" charset="0"/>
                          <a:cs typeface="Times New Roman" panose="02020603050405020304" pitchFamily="18" charset="0"/>
                        </a:rPr>
                        <a:t>ISSN: </a:t>
                      </a:r>
                      <a:r>
                        <a:rPr lang="de-DE" sz="900" b="0" dirty="0">
                          <a:solidFill>
                            <a:schemeClr val="tx1"/>
                          </a:solidFill>
                          <a:effectLst/>
                          <a:latin typeface="Times New Roman" panose="02020603050405020304" pitchFamily="18" charset="0"/>
                          <a:cs typeface="Times New Roman" panose="02020603050405020304" pitchFamily="18" charset="0"/>
                        </a:rPr>
                        <a:t>2629–5598</a:t>
                      </a:r>
                      <a:endParaRPr lang="de-DE"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661968"/>
                  </a:ext>
                </a:extLst>
              </a:tr>
            </a:tbl>
          </a:graphicData>
        </a:graphic>
      </p:graphicFrame>
      <p:sp>
        <p:nvSpPr>
          <p:cNvPr id="4" name="Textfeld 3">
            <a:extLst>
              <a:ext uri="{FF2B5EF4-FFF2-40B4-BE49-F238E27FC236}">
                <a16:creationId xmlns:a16="http://schemas.microsoft.com/office/drawing/2014/main" id="{994BF7ED-F859-46DC-8B04-D5FA8C108F3C}"/>
              </a:ext>
            </a:extLst>
          </p:cNvPr>
          <p:cNvSpPr txBox="1"/>
          <p:nvPr/>
        </p:nvSpPr>
        <p:spPr>
          <a:xfrm>
            <a:off x="5503540" y="2139896"/>
            <a:ext cx="3488060" cy="1685077"/>
          </a:xfrm>
          <a:prstGeom prst="rect">
            <a:avLst/>
          </a:prstGeom>
          <a:noFill/>
        </p:spPr>
        <p:txBody>
          <a:bodyPr wrap="square" rtlCol="0">
            <a:spAutoFit/>
          </a:bodyPr>
          <a:lstStyle/>
          <a:p>
            <a:pPr algn="just" defTabSz="685800" rtl="0">
              <a:lnSpc>
                <a:spcPct val="150000"/>
              </a:lnSpc>
            </a:pPr>
            <a:r>
              <a:rPr lang="de-DE" sz="900" b="1"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Lizenzhinweis</a:t>
            </a:r>
          </a:p>
          <a:p>
            <a:pPr algn="just" defTabSz="685800" rtl="0"/>
            <a:r>
              <a:rPr lang="de-DE" sz="9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Bitte beachten Sie, dass dieses Werk unter der CC-BY-SA 4.0 Lizenz veröffentlicht wurde. Dies bedeutet, dass Sie das Werk frei verwenden, verbreiten und bearbeiten dürfen, solange Sie die Urheber*innen nennen und Änderungen unter der gleichen Lizenz veröffentlichen. </a:t>
            </a:r>
          </a:p>
          <a:p>
            <a:pPr algn="just" defTabSz="685800" rtl="0">
              <a:tabLst>
                <a:tab pos="205979" algn="l"/>
              </a:tabLst>
            </a:pPr>
            <a:r>
              <a:rPr lang="de-DE" sz="9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Alle gekennzeichneten Fremdinhalte (z.B. Abbildungen, Fotos, Tabellen, Zitate etc.) sind von der CC-Lizenz ausgenommen. Für deren Wiederverwendung ist es ggf. erforderlich, weitere Nutzungs-genehmigungen bei jeweiligen Rechteinhaber*innen einzuholen. Weitere Informationen finden Sie in den §§ 60a, 51 UrhG und im Leitfaden zur Creative Commons Lizenz CC-BY-SA 4.0. </a:t>
            </a:r>
          </a:p>
        </p:txBody>
      </p:sp>
      <p:sp>
        <p:nvSpPr>
          <p:cNvPr id="5" name="Textfeld 4">
            <a:extLst>
              <a:ext uri="{FF2B5EF4-FFF2-40B4-BE49-F238E27FC236}">
                <a16:creationId xmlns:a16="http://schemas.microsoft.com/office/drawing/2014/main" id="{1BF8DBFD-6749-47BE-9271-A10769ED9A30}"/>
              </a:ext>
            </a:extLst>
          </p:cNvPr>
          <p:cNvSpPr txBox="1"/>
          <p:nvPr/>
        </p:nvSpPr>
        <p:spPr>
          <a:xfrm>
            <a:off x="5503539" y="3801888"/>
            <a:ext cx="3488060" cy="1477328"/>
          </a:xfrm>
          <a:prstGeom prst="rect">
            <a:avLst/>
          </a:prstGeom>
          <a:noFill/>
        </p:spPr>
        <p:txBody>
          <a:bodyPr wrap="square" rtlCol="0">
            <a:spAutoFit/>
          </a:bodyPr>
          <a:lstStyle/>
          <a:p>
            <a:pPr algn="just" defTabSz="685800" rtl="0"/>
            <a:r>
              <a:rPr lang="de-DE" sz="900" b="1"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Haftungsausschluss</a:t>
            </a:r>
          </a:p>
          <a:p>
            <a:pPr algn="just" defTabSz="685800" rtl="0"/>
            <a:r>
              <a:rPr lang="de-DE" sz="900" kern="1200" dirty="0">
                <a:solidFill>
                  <a:prstClr val="black"/>
                </a:solidFill>
                <a:latin typeface="Times New Roman" panose="02020603050405020304" pitchFamily="18" charset="0"/>
                <a:cs typeface="Times New Roman" panose="02020603050405020304" pitchFamily="18" charset="0"/>
              </a:rPr>
              <a:t>Dieses Werk steht unter der Lizenz CC-BY-SA 4.0 und enthält ggf. urheberrechtlich geschützte Elemente, die von dieser Lizenz ausgenommen sind. Nachnutzer*innen sind dafür verantwortlich, sicherzustellen, dass die für die Nutzung dieser Elemente erforderlichen Rechte und Genehmigungen von den jeweiligen Rechteinhaber*innen eingeholt wurden. Es wird keine Haftung für etwaige Verstöße von Nachnutzer*innen gegen geltende Urheberrechtsbestimmungen oder andere rechtliche Vorschriften übernommen. Durch die Nutzung dieses Werks akzeptieren Nachnutzer*innen diesen Haftungsausschluss.</a:t>
            </a:r>
            <a:endParaRPr lang="de-DE" sz="9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634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nhaltsplatzhalter 4"/>
          <p:cNvPicPr>
            <a:picLocks noGrp="1" noChangeAspect="1"/>
          </p:cNvPicPr>
          <p:nvPr>
            <p:ph idx="1"/>
          </p:nvPr>
        </p:nvPicPr>
        <p:blipFill>
          <a:blip r:embed="rId3"/>
          <a:stretch/>
        </p:blipFill>
        <p:spPr bwMode="auto">
          <a:xfrm>
            <a:off x="2483768" y="1241854"/>
            <a:ext cx="6267450" cy="470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liennummernplatzhalter 2"/>
          <p:cNvSpPr>
            <a:spLocks noGrp="1"/>
          </p:cNvSpPr>
          <p:nvPr>
            <p:ph type="sldNum" sz="quarter" idx="12"/>
          </p:nvPr>
        </p:nvSpPr>
        <p:spPr bwMode="auto"/>
        <p:txBody>
          <a:bodyPr/>
          <a:lstStyle/>
          <a:p>
            <a:pPr>
              <a:defRPr/>
            </a:pPr>
            <a:fld id="{68EB983F-8B0B-4AF9-B95F-82DF6E329D7A}" type="slidenum">
              <a:rPr lang="de-DE"/>
              <a:t>10</a:t>
            </a:fld>
            <a:endParaRPr lang="de-DE"/>
          </a:p>
        </p:txBody>
      </p:sp>
      <p:sp>
        <p:nvSpPr>
          <p:cNvPr id="4" name="Titel 3"/>
          <p:cNvSpPr>
            <a:spLocks noGrp="1"/>
          </p:cNvSpPr>
          <p:nvPr>
            <p:ph type="title"/>
          </p:nvPr>
        </p:nvSpPr>
        <p:spPr bwMode="auto">
          <a:xfrm>
            <a:off x="2843817" y="260652"/>
            <a:ext cx="5907402" cy="648071"/>
          </a:xfrm>
        </p:spPr>
        <p:txBody>
          <a:bodyPr/>
          <a:lstStyle/>
          <a:p>
            <a:pPr algn="r">
              <a:defRPr/>
            </a:pPr>
            <a:r>
              <a:rPr lang="de-DE" b="1"/>
              <a:t>Rezeption von Texten  im Chemieunterricht</a:t>
            </a:r>
            <a:endParaRPr/>
          </a:p>
        </p:txBody>
      </p:sp>
      <p:sp>
        <p:nvSpPr>
          <p:cNvPr id="7" name="Textfeld 6"/>
          <p:cNvSpPr txBox="1"/>
          <p:nvPr/>
        </p:nvSpPr>
        <p:spPr bwMode="auto">
          <a:xfrm>
            <a:off x="3059833" y="6004787"/>
            <a:ext cx="5691388" cy="230832"/>
          </a:xfrm>
          <a:prstGeom prst="rect">
            <a:avLst/>
          </a:prstGeom>
          <a:noFill/>
        </p:spPr>
        <p:txBody>
          <a:bodyPr wrap="square" rtlCol="0">
            <a:spAutoFit/>
          </a:bodyPr>
          <a:lstStyle/>
          <a:p>
            <a:pPr algn="r">
              <a:defRPr/>
            </a:pPr>
            <a:r>
              <a:rPr lang="de-DE" sz="900" dirty="0">
                <a:solidFill>
                  <a:schemeClr val="bg1">
                    <a:lumMod val="50000"/>
                  </a:schemeClr>
                </a:solidFill>
              </a:rPr>
              <a:t>Lehrbuchseite aus: Fachwerk Chemie Nordrhein-Westfalen (2016). Gesamtband 7.</a:t>
            </a:r>
            <a:r>
              <a:rPr lang="de-DE" sz="900" dirty="0"/>
              <a:t> –</a:t>
            </a:r>
            <a:r>
              <a:rPr lang="de-DE" sz="900" dirty="0">
                <a:solidFill>
                  <a:schemeClr val="bg1">
                    <a:lumMod val="50000"/>
                  </a:schemeClr>
                </a:solidFill>
              </a:rPr>
              <a:t>10. Schuljahr (S. 83). Cornelsen.</a:t>
            </a:r>
            <a:endParaRPr dirty="0"/>
          </a:p>
        </p:txBody>
      </p:sp>
      <p:sp>
        <p:nvSpPr>
          <p:cNvPr id="6" name="Rechteck 5"/>
          <p:cNvSpPr/>
          <p:nvPr/>
        </p:nvSpPr>
        <p:spPr bwMode="auto">
          <a:xfrm>
            <a:off x="138535" y="2855867"/>
            <a:ext cx="2286621" cy="2031325"/>
          </a:xfrm>
          <a:prstGeom prst="rect">
            <a:avLst/>
          </a:prstGeom>
        </p:spPr>
        <p:txBody>
          <a:bodyPr wrap="square">
            <a:spAutoFit/>
          </a:bodyPr>
          <a:lstStyle/>
          <a:p>
            <a:pPr>
              <a:defRPr/>
            </a:pPr>
            <a:r>
              <a:rPr lang="de-DE" b="1" i="1" dirty="0"/>
              <a:t>Welche sprachlichen Phänomene könnten in diesem Schulbuchtext für Schüler*innen schwierig sein und warum?</a:t>
            </a:r>
            <a:endParaRPr dirty="0"/>
          </a:p>
        </p:txBody>
      </p:sp>
    </p:spTree>
  </p:cSld>
  <p:clrMapOvr>
    <a:masterClrMapping/>
  </p:clrMapOvr>
  <p:extLst mod="1">
    <p:ext uri="{6950BFC3-D8DA-4A85-94F7-54DA5524770B}">
      <p188:commentRel xmlns:p188="http://schemas.microsoft.com/office/powerpoint/2018/8/main" xmlns="" r:id="rId4"/>
    </p:ext>
  </p:extLs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prstGeom prst="rect">
            <a:avLst/>
          </a:prstGeom>
        </p:spPr>
        <p:txBody>
          <a:bodyPr/>
          <a:lstStyle/>
          <a:p>
            <a:pPr algn="l">
              <a:defRPr/>
            </a:pPr>
            <a:r>
              <a:rPr lang="de-DE" sz="3600" dirty="0"/>
              <a:t>Wie kann man (Chemie-)Unterricht sprachsensibel gestalten? </a:t>
            </a:r>
            <a:endParaRPr dirty="0"/>
          </a:p>
        </p:txBody>
      </p:sp>
      <p:sp>
        <p:nvSpPr>
          <p:cNvPr id="2" name="Textplatzhalter 1"/>
          <p:cNvSpPr>
            <a:spLocks noGrp="1"/>
          </p:cNvSpPr>
          <p:nvPr>
            <p:ph type="body" idx="1"/>
          </p:nvPr>
        </p:nvSpPr>
        <p:spPr bwMode="auto"/>
        <p:txBody>
          <a:bodyPr/>
          <a:lstStyle/>
          <a:p>
            <a:pPr>
              <a:defRPr/>
            </a:pPr>
            <a:endParaRPr lang="de-DE"/>
          </a:p>
          <a:p>
            <a:pPr>
              <a:defRPr/>
            </a:pPr>
            <a:r>
              <a:rPr lang="de-DE">
                <a:latin typeface="Arial"/>
                <a:cs typeface="Arial"/>
              </a:rPr>
              <a:t>Das Konzept des </a:t>
            </a:r>
            <a:r>
              <a:rPr lang="de-DE" i="1">
                <a:latin typeface="Arial"/>
                <a:cs typeface="Arial"/>
              </a:rPr>
              <a:t>Scaffolding</a:t>
            </a:r>
            <a:endParaRPr lang="de-DE" i="1"/>
          </a:p>
        </p:txBody>
      </p:sp>
      <p:sp>
        <p:nvSpPr>
          <p:cNvPr id="4" name="Foliennummernplatzhalter 3">
            <a:extLst>
              <a:ext uri="{FF2B5EF4-FFF2-40B4-BE49-F238E27FC236}">
                <a16:creationId xmlns:a16="http://schemas.microsoft.com/office/drawing/2014/main" id="{0370A91E-C2DA-4517-9409-EEAA908D6200}"/>
              </a:ext>
            </a:extLst>
          </p:cNvPr>
          <p:cNvSpPr>
            <a:spLocks noGrp="1"/>
          </p:cNvSpPr>
          <p:nvPr>
            <p:ph type="sldNum" sz="quarter" idx="12"/>
          </p:nvPr>
        </p:nvSpPr>
        <p:spPr/>
        <p:txBody>
          <a:bodyPr/>
          <a:lstStyle/>
          <a:p>
            <a:pPr>
              <a:defRPr/>
            </a:pPr>
            <a:fld id="{68EB983F-8B0B-4AF9-B95F-82DF6E329D7A}" type="slidenum">
              <a:rPr lang="de-DE" smtClean="0"/>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hteck 4"/>
          <p:cNvSpPr/>
          <p:nvPr/>
        </p:nvSpPr>
        <p:spPr bwMode="auto">
          <a:xfrm>
            <a:off x="7848241" y="6311914"/>
            <a:ext cx="1295763" cy="405045"/>
          </a:xfrm>
          <a:prstGeom prst="rect">
            <a:avLst/>
          </a:prstGeom>
          <a:solidFill>
            <a:srgbClr val="89BA17"/>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de-DE" sz="1350">
              <a:solidFill>
                <a:prstClr val="white"/>
              </a:solidFill>
              <a:latin typeface="Calibri"/>
            </a:endParaRPr>
          </a:p>
        </p:txBody>
      </p:sp>
      <p:pic>
        <p:nvPicPr>
          <p:cNvPr id="6" name="Bild 6" descr="BUW_Logo-weiss.png"/>
          <p:cNvPicPr>
            <a:picLocks noChangeAspect="1"/>
          </p:cNvPicPr>
          <p:nvPr/>
        </p:nvPicPr>
        <p:blipFill>
          <a:blip r:embed="rId3"/>
          <a:stretch/>
        </p:blipFill>
        <p:spPr bwMode="auto">
          <a:xfrm>
            <a:off x="7957640" y="6356355"/>
            <a:ext cx="859565" cy="313193"/>
          </a:xfrm>
          <a:prstGeom prst="rect">
            <a:avLst/>
          </a:prstGeom>
        </p:spPr>
      </p:pic>
      <p:sp>
        <p:nvSpPr>
          <p:cNvPr id="7" name="Foliennummernplatzhalter 1"/>
          <p:cNvSpPr txBox="1"/>
          <p:nvPr/>
        </p:nvSpPr>
        <p:spPr bwMode="auto">
          <a:xfrm>
            <a:off x="7269015" y="5264135"/>
            <a:ext cx="2194560" cy="1047779"/>
          </a:xfrm>
          <a:prstGeom prst="rect">
            <a:avLst/>
          </a:prstGeom>
        </p:spPr>
        <p:txBody>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685800">
              <a:defRPr/>
            </a:pPr>
            <a:endParaRPr lang="de-DE" sz="4500">
              <a:solidFill>
                <a:srgbClr val="89BA17">
                  <a:alpha val="25000"/>
                </a:srgbClr>
              </a:solidFill>
              <a:latin typeface="Calibri"/>
            </a:endParaRPr>
          </a:p>
        </p:txBody>
      </p:sp>
      <p:sp>
        <p:nvSpPr>
          <p:cNvPr id="12" name="Textfeld 11"/>
          <p:cNvSpPr txBox="1">
            <a:spLocks noChangeArrowheads="1"/>
          </p:cNvSpPr>
          <p:nvPr/>
        </p:nvSpPr>
        <p:spPr bwMode="auto">
          <a:xfrm>
            <a:off x="4776111" y="3514257"/>
            <a:ext cx="4245201" cy="1650452"/>
          </a:xfrm>
          <a:prstGeom prst="rect">
            <a:avLst/>
          </a:prstGeom>
          <a:noFill/>
          <a:ln w="9525">
            <a:noFill/>
            <a:miter lim="800000"/>
            <a:headEnd/>
            <a:tailEnd/>
          </a:ln>
        </p:spPr>
        <p:txBody>
          <a:bodyPr wrap="none">
            <a:spAutoFit/>
          </a:bodyPr>
          <a:lstStyle/>
          <a:p>
            <a:pPr defTabSz="685800">
              <a:lnSpc>
                <a:spcPct val="150000"/>
              </a:lnSpc>
              <a:defRPr/>
            </a:pPr>
            <a:r>
              <a:rPr lang="de-DE" sz="1350" b="1" u="sng">
                <a:solidFill>
                  <a:prstClr val="black"/>
                </a:solidFill>
                <a:latin typeface="Calibri"/>
              </a:rPr>
              <a:t>Konsequenzen für den Unterricht</a:t>
            </a:r>
            <a:r>
              <a:rPr lang="de-DE" sz="1350" b="1">
                <a:solidFill>
                  <a:prstClr val="black"/>
                </a:solidFill>
                <a:latin typeface="Calibri"/>
              </a:rPr>
              <a:t>:</a:t>
            </a:r>
            <a:endParaRPr/>
          </a:p>
          <a:p>
            <a:pPr marL="214313" indent="-214313" defTabSz="685800">
              <a:lnSpc>
                <a:spcPct val="150000"/>
              </a:lnSpc>
              <a:buFont typeface="Wingdings"/>
              <a:buChar char="ü"/>
              <a:defRPr/>
            </a:pPr>
            <a:r>
              <a:rPr lang="de-DE" sz="1350" b="1">
                <a:solidFill>
                  <a:prstClr val="black"/>
                </a:solidFill>
                <a:latin typeface="Calibri"/>
              </a:rPr>
              <a:t>Bewusstmachung der Sprachlichkeit des CU </a:t>
            </a:r>
            <a:endParaRPr/>
          </a:p>
          <a:p>
            <a:pPr marL="214313" indent="-214313" defTabSz="685800">
              <a:lnSpc>
                <a:spcPct val="150000"/>
              </a:lnSpc>
              <a:buFont typeface="Wingdings"/>
              <a:buChar char="ü"/>
              <a:defRPr/>
            </a:pPr>
            <a:r>
              <a:rPr lang="de-DE" sz="1350" b="1">
                <a:solidFill>
                  <a:prstClr val="black"/>
                </a:solidFill>
                <a:latin typeface="Calibri"/>
              </a:rPr>
              <a:t> Aufgreifen und Kontrastieren alltagssprachlicher und </a:t>
            </a:r>
            <a:endParaRPr/>
          </a:p>
          <a:p>
            <a:pPr defTabSz="685800">
              <a:lnSpc>
                <a:spcPct val="150000"/>
              </a:lnSpc>
              <a:defRPr/>
            </a:pPr>
            <a:r>
              <a:rPr lang="de-DE" sz="1350" b="1">
                <a:solidFill>
                  <a:prstClr val="black"/>
                </a:solidFill>
                <a:latin typeface="Calibri"/>
              </a:rPr>
              <a:t>      fachsprachlicher Elemente</a:t>
            </a:r>
            <a:endParaRPr/>
          </a:p>
          <a:p>
            <a:pPr marL="214313" indent="-214313" defTabSz="685800">
              <a:lnSpc>
                <a:spcPct val="150000"/>
              </a:lnSpc>
              <a:buFont typeface="Wingdings"/>
              <a:buChar char="ü"/>
              <a:defRPr/>
            </a:pPr>
            <a:r>
              <a:rPr lang="de-DE" sz="1350" b="1">
                <a:solidFill>
                  <a:prstClr val="black"/>
                </a:solidFill>
                <a:latin typeface="Calibri"/>
              </a:rPr>
              <a:t>Trennung von Stoffebene und Teilchenebene </a:t>
            </a:r>
            <a:endParaRPr/>
          </a:p>
        </p:txBody>
      </p:sp>
      <p:sp>
        <p:nvSpPr>
          <p:cNvPr id="2" name="Sprechblase: oval 1"/>
          <p:cNvSpPr/>
          <p:nvPr/>
        </p:nvSpPr>
        <p:spPr bwMode="auto">
          <a:xfrm>
            <a:off x="5504203" y="1301361"/>
            <a:ext cx="3055620" cy="1303020"/>
          </a:xfrm>
          <a:prstGeom prst="wedgeEllipseCallout">
            <a:avLst>
              <a:gd name="adj1" fmla="val -20833"/>
              <a:gd name="adj2" fmla="val 625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de-DE" sz="1350" i="1" dirty="0">
                <a:solidFill>
                  <a:prstClr val="white"/>
                </a:solidFill>
                <a:latin typeface="Calibri"/>
              </a:rPr>
              <a:t>„Was war die Teilchengleichung von Methan nochmal …?“ </a:t>
            </a:r>
            <a:endParaRPr dirty="0"/>
          </a:p>
          <a:p>
            <a:pPr algn="ctr" defTabSz="685800">
              <a:defRPr/>
            </a:pPr>
            <a:r>
              <a:rPr lang="de-DE" sz="850" i="1" dirty="0">
                <a:solidFill>
                  <a:prstClr val="white"/>
                </a:solidFill>
                <a:latin typeface="Calibri"/>
              </a:rPr>
              <a:t>(O-Ton einer Schülerin eines EF-Kurses)</a:t>
            </a:r>
            <a:endParaRPr dirty="0"/>
          </a:p>
        </p:txBody>
      </p:sp>
      <p:sp>
        <p:nvSpPr>
          <p:cNvPr id="11" name="Titel 1"/>
          <p:cNvSpPr>
            <a:spLocks noGrp="1"/>
          </p:cNvSpPr>
          <p:nvPr>
            <p:ph type="title"/>
          </p:nvPr>
        </p:nvSpPr>
        <p:spPr bwMode="auto">
          <a:xfrm>
            <a:off x="251116" y="260648"/>
            <a:ext cx="8425340" cy="743522"/>
          </a:xfrm>
          <a:prstGeom prst="rect">
            <a:avLst/>
          </a:prstGeom>
          <a:ln>
            <a:solidFill>
              <a:schemeClr val="tx1"/>
            </a:solidFill>
          </a:ln>
        </p:spPr>
        <p:txBody>
          <a:bodyPr>
            <a:noAutofit/>
          </a:bodyPr>
          <a:lstStyle/>
          <a:p>
            <a:pPr>
              <a:defRPr/>
            </a:pPr>
            <a:r>
              <a:rPr lang="de-DE" sz="3600" b="1">
                <a:latin typeface="Calibri Light"/>
                <a:cs typeface="Calibri Light"/>
              </a:rPr>
              <a:t>Sprachsensibler Chemieunterricht</a:t>
            </a:r>
            <a:endParaRPr/>
          </a:p>
        </p:txBody>
      </p:sp>
      <p:pic>
        <p:nvPicPr>
          <p:cNvPr id="2085250598" name="Grafik 2085250597"/>
          <p:cNvPicPr>
            <a:picLocks noChangeAspect="1"/>
          </p:cNvPicPr>
          <p:nvPr/>
        </p:nvPicPr>
        <p:blipFill>
          <a:blip r:embed="rId4"/>
          <a:stretch/>
        </p:blipFill>
        <p:spPr bwMode="auto">
          <a:xfrm>
            <a:off x="-1088571" y="1004169"/>
            <a:ext cx="6862978" cy="4573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46" name="Titel 1"/>
          <p:cNvSpPr>
            <a:spLocks noGrp="1"/>
          </p:cNvSpPr>
          <p:nvPr>
            <p:ph type="title"/>
          </p:nvPr>
        </p:nvSpPr>
        <p:spPr bwMode="auto">
          <a:xfrm>
            <a:off x="2843811" y="263754"/>
            <a:ext cx="5828163" cy="792087"/>
          </a:xfrm>
          <a:prstGeom prst="rect">
            <a:avLst/>
          </a:prstGeom>
          <a:noFill/>
        </p:spPr>
        <p:txBody>
          <a:bodyPr vert="horz" wrap="square" lIns="82309" tIns="41154" rIns="82309" bIns="41154" numCol="1" rtlCol="0" anchor="t" anchorCtr="0" compatLnSpc="1">
            <a:prstTxWarp prst="textNoShape">
              <a:avLst/>
            </a:prstTxWarp>
            <a:noAutofit/>
          </a:bodyPr>
          <a:lstStyle/>
          <a:p>
            <a:pPr algn="r">
              <a:defRPr/>
            </a:pPr>
            <a:r>
              <a:rPr lang="de-DE" sz="4000" b="1" dirty="0" err="1"/>
              <a:t>Scaffolding</a:t>
            </a:r>
            <a:endParaRPr lang="de-DE" sz="4000" b="1" dirty="0">
              <a:ea typeface="Geneva"/>
            </a:endParaRPr>
          </a:p>
        </p:txBody>
      </p:sp>
      <p:pic>
        <p:nvPicPr>
          <p:cNvPr id="2" name="Grafik 1"/>
          <p:cNvPicPr>
            <a:picLocks noChangeAspect="1"/>
          </p:cNvPicPr>
          <p:nvPr/>
        </p:nvPicPr>
        <p:blipFill>
          <a:blip r:embed="rId3"/>
          <a:stretch/>
        </p:blipFill>
        <p:spPr bwMode="auto">
          <a:xfrm>
            <a:off x="5755648" y="1040893"/>
            <a:ext cx="2916322" cy="5223464"/>
          </a:xfrm>
          <a:prstGeom prst="rect">
            <a:avLst/>
          </a:prstGeom>
        </p:spPr>
      </p:pic>
      <p:sp>
        <p:nvSpPr>
          <p:cNvPr id="3" name="Rechteck 2"/>
          <p:cNvSpPr/>
          <p:nvPr/>
        </p:nvSpPr>
        <p:spPr bwMode="auto">
          <a:xfrm>
            <a:off x="399558" y="1056010"/>
            <a:ext cx="511548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300"/>
              </a:spcAft>
              <a:defRPr/>
            </a:pPr>
            <a:r>
              <a:rPr lang="de-DE" b="1" dirty="0">
                <a:latin typeface="Arial"/>
                <a:cs typeface="Arial"/>
              </a:rPr>
              <a:t>Ziel: </a:t>
            </a:r>
            <a:r>
              <a:rPr lang="de-DE" dirty="0">
                <a:latin typeface="Arial"/>
                <a:cs typeface="Arial"/>
              </a:rPr>
              <a:t>„Lernende sollen [...] dazu gebracht werden, anspruchsvollere Aufgaben zu lösen als solche, die sie allein bewältigen können.“ (</a:t>
            </a:r>
            <a:r>
              <a:rPr lang="de-DE" dirty="0" err="1">
                <a:latin typeface="Arial"/>
                <a:cs typeface="Arial"/>
              </a:rPr>
              <a:t>Kniffka</a:t>
            </a:r>
            <a:r>
              <a:rPr lang="de-DE" dirty="0">
                <a:latin typeface="Arial"/>
                <a:cs typeface="Arial"/>
              </a:rPr>
              <a:t>, 2010, S. 1) </a:t>
            </a:r>
            <a:endParaRPr sz="2000" dirty="0"/>
          </a:p>
        </p:txBody>
      </p:sp>
      <p:sp>
        <p:nvSpPr>
          <p:cNvPr id="4" name="Rechteck 3"/>
          <p:cNvSpPr/>
          <p:nvPr/>
        </p:nvSpPr>
        <p:spPr bwMode="auto">
          <a:xfrm>
            <a:off x="3834994" y="5020238"/>
            <a:ext cx="1740201" cy="415498"/>
          </a:xfrm>
          <a:prstGeom prst="rect">
            <a:avLst/>
          </a:prstGeom>
        </p:spPr>
        <p:txBody>
          <a:bodyPr wrap="square">
            <a:spAutoFit/>
          </a:bodyPr>
          <a:lstStyle/>
          <a:p>
            <a:pPr algn="r">
              <a:defRPr/>
            </a:pPr>
            <a:r>
              <a:rPr lang="de-DE" sz="700" dirty="0">
                <a:solidFill>
                  <a:schemeClr val="bg1">
                    <a:lumMod val="50000"/>
                  </a:schemeClr>
                </a:solidFill>
              </a:rPr>
              <a:t>Lev </a:t>
            </a:r>
            <a:r>
              <a:rPr lang="de-DE" sz="700" dirty="0" err="1">
                <a:solidFill>
                  <a:schemeClr val="bg1">
                    <a:lumMod val="50000"/>
                  </a:schemeClr>
                </a:solidFill>
              </a:rPr>
              <a:t>Vygotsky</a:t>
            </a:r>
            <a:r>
              <a:rPr lang="de-DE" sz="700" dirty="0">
                <a:solidFill>
                  <a:schemeClr val="bg1">
                    <a:lumMod val="50000"/>
                  </a:schemeClr>
                </a:solidFill>
              </a:rPr>
              <a:t> (1896</a:t>
            </a:r>
            <a:r>
              <a:rPr lang="de-DE" sz="700" dirty="0"/>
              <a:t>–</a:t>
            </a:r>
            <a:r>
              <a:rPr lang="de-DE" sz="700" dirty="0">
                <a:solidFill>
                  <a:schemeClr val="bg1">
                    <a:lumMod val="50000"/>
                  </a:schemeClr>
                </a:solidFill>
              </a:rPr>
              <a:t>1934) </a:t>
            </a:r>
            <a:br>
              <a:rPr lang="de-DE" sz="700" dirty="0">
                <a:solidFill>
                  <a:schemeClr val="bg1">
                    <a:lumMod val="50000"/>
                  </a:schemeClr>
                </a:solidFill>
              </a:rPr>
            </a:br>
            <a:r>
              <a:rPr lang="de-DE" sz="700" dirty="0">
                <a:solidFill>
                  <a:schemeClr val="bg1">
                    <a:lumMod val="50000"/>
                  </a:schemeClr>
                </a:solidFill>
              </a:rPr>
              <a:t>The </a:t>
            </a:r>
            <a:r>
              <a:rPr lang="de-DE" sz="700" dirty="0" err="1">
                <a:solidFill>
                  <a:schemeClr val="bg1">
                    <a:lumMod val="50000"/>
                  </a:schemeClr>
                </a:solidFill>
              </a:rPr>
              <a:t>Vigotsky</a:t>
            </a:r>
            <a:r>
              <a:rPr lang="de-DE" sz="700" dirty="0">
                <a:solidFill>
                  <a:schemeClr val="bg1">
                    <a:lumMod val="50000"/>
                  </a:schemeClr>
                </a:solidFill>
              </a:rPr>
              <a:t> Project. CC-BY-SA 3.0. </a:t>
            </a:r>
            <a:r>
              <a:rPr lang="de-DE" sz="700" u="sng" dirty="0">
                <a:hlinkClick r:id="rId4" tooltip="https://commons.wikimedia.org/w/index.php?curid=26913713"/>
              </a:rPr>
              <a:t>Wikimedia Commons </a:t>
            </a:r>
            <a:endParaRPr lang="de-DE" sz="700" dirty="0"/>
          </a:p>
        </p:txBody>
      </p:sp>
      <p:pic>
        <p:nvPicPr>
          <p:cNvPr id="8" name="Grafik 7"/>
          <p:cNvPicPr>
            <a:picLocks noChangeAspect="1"/>
          </p:cNvPicPr>
          <p:nvPr/>
        </p:nvPicPr>
        <p:blipFill>
          <a:blip r:embed="rId5"/>
          <a:stretch/>
        </p:blipFill>
        <p:spPr bwMode="auto">
          <a:xfrm>
            <a:off x="3821770" y="2648476"/>
            <a:ext cx="1663117" cy="2372713"/>
          </a:xfrm>
          <a:prstGeom prst="rect">
            <a:avLst/>
          </a:prstGeom>
        </p:spPr>
      </p:pic>
      <p:sp>
        <p:nvSpPr>
          <p:cNvPr id="9" name="Abgerundete rechteckige Legende 8"/>
          <p:cNvSpPr/>
          <p:nvPr/>
        </p:nvSpPr>
        <p:spPr bwMode="auto">
          <a:xfrm>
            <a:off x="454003" y="3352399"/>
            <a:ext cx="2858385" cy="1667843"/>
          </a:xfrm>
          <a:prstGeom prst="wedgeRoundRectCallout">
            <a:avLst>
              <a:gd name="adj1" fmla="val 78223"/>
              <a:gd name="adj2" fmla="val -161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300"/>
              </a:spcAft>
              <a:defRPr/>
            </a:pPr>
            <a:r>
              <a:rPr lang="de-DE" dirty="0">
                <a:solidFill>
                  <a:schemeClr val="tx1"/>
                </a:solidFill>
              </a:rPr>
              <a:t>Durch </a:t>
            </a:r>
            <a:r>
              <a:rPr lang="de-DE" u="sng" dirty="0">
                <a:solidFill>
                  <a:schemeClr val="tx1"/>
                </a:solidFill>
              </a:rPr>
              <a:t>vorübergehende</a:t>
            </a:r>
            <a:r>
              <a:rPr lang="de-DE" dirty="0">
                <a:solidFill>
                  <a:schemeClr val="tx1"/>
                </a:solidFill>
              </a:rPr>
              <a:t> Unterstützung wird die Distanz zwischen bereits Erlerntem und noch zu Erlernendem überbrückt.</a:t>
            </a:r>
            <a:endParaRPr dirty="0"/>
          </a:p>
        </p:txBody>
      </p:sp>
      <p:sp>
        <p:nvSpPr>
          <p:cNvPr id="6" name="Pfeil: nach rechts 5">
            <a:extLst>
              <a:ext uri="{FF2B5EF4-FFF2-40B4-BE49-F238E27FC236}">
                <a16:creationId xmlns:a16="http://schemas.microsoft.com/office/drawing/2014/main" id="{F4204F2F-4AF7-4969-950F-32D1A73B81BA}"/>
              </a:ext>
            </a:extLst>
          </p:cNvPr>
          <p:cNvSpPr/>
          <p:nvPr/>
        </p:nvSpPr>
        <p:spPr>
          <a:xfrm>
            <a:off x="453999" y="5454587"/>
            <a:ext cx="792088" cy="694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63854C27-65F0-432E-A76C-4F6F5E7C6F1B}"/>
              </a:ext>
            </a:extLst>
          </p:cNvPr>
          <p:cNvSpPr txBox="1"/>
          <p:nvPr/>
        </p:nvSpPr>
        <p:spPr>
          <a:xfrm>
            <a:off x="1301744" y="5586554"/>
            <a:ext cx="4289957" cy="430887"/>
          </a:xfrm>
          <a:prstGeom prst="rect">
            <a:avLst/>
          </a:prstGeom>
          <a:noFill/>
        </p:spPr>
        <p:txBody>
          <a:bodyPr wrap="none" rtlCol="0">
            <a:spAutoFit/>
          </a:bodyPr>
          <a:lstStyle/>
          <a:p>
            <a:r>
              <a:rPr lang="de-DE" sz="2200" b="1" dirty="0"/>
              <a:t>Die Zone der nächsten Entwicklung</a:t>
            </a:r>
          </a:p>
        </p:txBody>
      </p:sp>
      <p:sp>
        <p:nvSpPr>
          <p:cNvPr id="7" name="Foliennummernplatzhalter 6">
            <a:extLst>
              <a:ext uri="{FF2B5EF4-FFF2-40B4-BE49-F238E27FC236}">
                <a16:creationId xmlns:a16="http://schemas.microsoft.com/office/drawing/2014/main" id="{A9506B0C-7285-4660-9FFD-BB3D947E4F5A}"/>
              </a:ext>
            </a:extLst>
          </p:cNvPr>
          <p:cNvSpPr>
            <a:spLocks noGrp="1"/>
          </p:cNvSpPr>
          <p:nvPr>
            <p:ph type="sldNum" sz="quarter" idx="12"/>
          </p:nvPr>
        </p:nvSpPr>
        <p:spPr/>
        <p:txBody>
          <a:bodyPr/>
          <a:lstStyle/>
          <a:p>
            <a:pPr>
              <a:defRPr/>
            </a:pPr>
            <a:fld id="{68EB983F-8B0B-4AF9-B95F-82DF6E329D7A}" type="slidenum">
              <a:rPr lang="de-DE" smtClean="0"/>
              <a:t>13</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extLst mod="1">
    <p:ext uri="{6950BFC3-D8DA-4A85-94F7-54DA5524770B}">
      <p188:commentRel xmlns:p188="http://schemas.microsoft.com/office/powerpoint/2018/8/main" xmlns="" r:id="rId6"/>
    </p:ext>
  </p:extLs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1"/>
          <p:cNvSpPr>
            <a:spLocks noGrp="1"/>
          </p:cNvSpPr>
          <p:nvPr>
            <p:ph type="title"/>
          </p:nvPr>
        </p:nvSpPr>
        <p:spPr bwMode="auto">
          <a:xfrm>
            <a:off x="2987824" y="188640"/>
            <a:ext cx="5832648" cy="936104"/>
          </a:xfrm>
          <a:prstGeom prst="rect">
            <a:avLst/>
          </a:prstGeom>
          <a:noFill/>
        </p:spPr>
        <p:txBody>
          <a:bodyPr vert="horz" wrap="square" lIns="82309" tIns="41154" rIns="82309" bIns="41154" numCol="1" rtlCol="0" anchor="t" anchorCtr="0" compatLnSpc="1">
            <a:prstTxWarp prst="textNoShape">
              <a:avLst/>
            </a:prstTxWarp>
            <a:normAutofit fontScale="90000"/>
          </a:bodyPr>
          <a:lstStyle/>
          <a:p>
            <a:pPr>
              <a:defRPr/>
            </a:pPr>
            <a:r>
              <a:rPr lang="de-DE" sz="3250" b="1" dirty="0">
                <a:ea typeface="Geneva"/>
              </a:rPr>
              <a:t>Sprachsensibler Fachunterricht nach dem </a:t>
            </a:r>
            <a:r>
              <a:rPr lang="de-DE" sz="3250" b="1" i="1" dirty="0">
                <a:ea typeface="Geneva"/>
              </a:rPr>
              <a:t>Scaffolding</a:t>
            </a:r>
            <a:r>
              <a:rPr lang="de-DE" sz="3250" b="1" dirty="0">
                <a:ea typeface="Geneva"/>
              </a:rPr>
              <a:t>-Prinzip </a:t>
            </a:r>
            <a:endParaRPr dirty="0"/>
          </a:p>
        </p:txBody>
      </p:sp>
      <p:graphicFrame>
        <p:nvGraphicFramePr>
          <p:cNvPr id="7" name="Inhaltsplatzhalter 6"/>
          <p:cNvGraphicFramePr>
            <a:graphicFrameLocks noGrp="1"/>
          </p:cNvGraphicFramePr>
          <p:nvPr>
            <p:ph idx="1"/>
          </p:nvPr>
        </p:nvGraphicFramePr>
        <p:xfrm>
          <a:off x="245868" y="3429000"/>
          <a:ext cx="8568951" cy="250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bwMode="auto">
          <a:xfrm>
            <a:off x="245868" y="1412780"/>
            <a:ext cx="8568951" cy="1846659"/>
          </a:xfrm>
          <a:prstGeom prst="rect">
            <a:avLst/>
          </a:prstGeom>
          <a:solidFill>
            <a:srgbClr val="DFE4F2"/>
          </a:solidFill>
        </p:spPr>
        <p:txBody>
          <a:bodyPr wrap="square">
            <a:spAutoFit/>
          </a:bodyPr>
          <a:lstStyle/>
          <a:p>
            <a:pPr>
              <a:defRPr/>
            </a:pPr>
            <a:r>
              <a:rPr lang="de-DE" sz="1900" b="1" u="sng" dirty="0">
                <a:ea typeface="Geneva"/>
              </a:rPr>
              <a:t>Voraussetzungen</a:t>
            </a:r>
            <a:endParaRPr dirty="0"/>
          </a:p>
          <a:p>
            <a:pPr marL="285750" indent="-285750">
              <a:buFont typeface="Wingdings"/>
              <a:buChar char="ü"/>
              <a:defRPr/>
            </a:pPr>
            <a:r>
              <a:rPr lang="de-DE" sz="1900" dirty="0">
                <a:ea typeface="Geneva"/>
              </a:rPr>
              <a:t>Lehrpersonen können das </a:t>
            </a:r>
            <a:r>
              <a:rPr lang="de-DE" sz="1900" b="1" dirty="0">
                <a:ea typeface="Geneva"/>
              </a:rPr>
              <a:t>sprachliche und fachliche Potenzial der Lernenden einschätzen.</a:t>
            </a:r>
            <a:r>
              <a:rPr lang="de-DE" sz="1900" dirty="0">
                <a:ea typeface="Geneva"/>
              </a:rPr>
              <a:t> </a:t>
            </a:r>
            <a:endParaRPr dirty="0"/>
          </a:p>
          <a:p>
            <a:pPr marL="285750" indent="-285750">
              <a:spcAft>
                <a:spcPts val="1080"/>
              </a:spcAft>
              <a:buFont typeface="Wingdings"/>
              <a:buChar char="ü"/>
              <a:defRPr/>
            </a:pPr>
            <a:r>
              <a:rPr lang="de-DE" sz="1900" dirty="0">
                <a:ea typeface="Geneva"/>
              </a:rPr>
              <a:t>Lehrpersonen wissen, welche </a:t>
            </a:r>
            <a:r>
              <a:rPr lang="de-DE" sz="1900" b="1" dirty="0">
                <a:ea typeface="Geneva"/>
              </a:rPr>
              <a:t>Unterrichtsmaterialien</a:t>
            </a:r>
            <a:r>
              <a:rPr lang="de-DE" sz="1900" dirty="0">
                <a:ea typeface="Geneva"/>
              </a:rPr>
              <a:t> mit ihren </a:t>
            </a:r>
            <a:r>
              <a:rPr lang="de-DE" sz="1900" b="1" dirty="0">
                <a:ea typeface="Geneva"/>
              </a:rPr>
              <a:t>sprachlichen und fachlichen Anforderungen</a:t>
            </a:r>
            <a:r>
              <a:rPr lang="de-DE" sz="1900" dirty="0">
                <a:ea typeface="Geneva"/>
              </a:rPr>
              <a:t> in der Zone der nächsten Entwicklung der Lernenden liegen.</a:t>
            </a:r>
            <a:endParaRPr dirty="0"/>
          </a:p>
        </p:txBody>
      </p:sp>
      <p:sp>
        <p:nvSpPr>
          <p:cNvPr id="6" name="Ellipse 2"/>
          <p:cNvSpPr/>
          <p:nvPr/>
        </p:nvSpPr>
        <p:spPr bwMode="auto">
          <a:xfrm>
            <a:off x="2321187" y="4681075"/>
            <a:ext cx="2160240" cy="144016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prstClr val="white"/>
              </a:solidFill>
              <a:latin typeface="Calibri"/>
              <a:cs typeface="Arial"/>
            </a:endParaRPr>
          </a:p>
        </p:txBody>
      </p:sp>
      <p:sp>
        <p:nvSpPr>
          <p:cNvPr id="4" name="Abgerundetes Rechteck 3"/>
          <p:cNvSpPr/>
          <p:nvPr/>
        </p:nvSpPr>
        <p:spPr bwMode="auto">
          <a:xfrm>
            <a:off x="245864" y="6309320"/>
            <a:ext cx="6414368" cy="360040"/>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b="1">
                <a:solidFill>
                  <a:prstClr val="white"/>
                </a:solidFill>
                <a:latin typeface="Calibri"/>
                <a:cs typeface="Arial"/>
              </a:rPr>
              <a:t>Makroscaffolding</a:t>
            </a:r>
          </a:p>
        </p:txBody>
      </p:sp>
      <p:sp>
        <p:nvSpPr>
          <p:cNvPr id="8" name="Abgerundetes Rechteck 7"/>
          <p:cNvSpPr/>
          <p:nvPr/>
        </p:nvSpPr>
        <p:spPr bwMode="auto">
          <a:xfrm>
            <a:off x="6876260" y="6304887"/>
            <a:ext cx="1938559" cy="360040"/>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b="1">
                <a:solidFill>
                  <a:prstClr val="white"/>
                </a:solidFill>
                <a:latin typeface="Calibri"/>
                <a:cs typeface="Arial"/>
              </a:rPr>
              <a:t>Mikroscaffolding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1"/>
          </p:nvPr>
        </p:nvSpPr>
        <p:spPr bwMode="auto">
          <a:xfrm>
            <a:off x="310082" y="1348737"/>
            <a:ext cx="8438382" cy="2855982"/>
          </a:xfrm>
        </p:spPr>
        <p:txBody>
          <a:bodyPr>
            <a:normAutofit fontScale="77500" lnSpcReduction="20000"/>
          </a:bodyPr>
          <a:lstStyle/>
          <a:p>
            <a:pPr marL="0" indent="0">
              <a:lnSpc>
                <a:spcPct val="110000"/>
              </a:lnSpc>
              <a:buNone/>
              <a:defRPr/>
            </a:pPr>
            <a:r>
              <a:rPr lang="de-DE" i="1" dirty="0"/>
              <a:t>Machen Sie sich Notizen zu den fachlichen und sprachlichen Voraussetzungen der Schüler*innen in Ihrer Lerngruppe:</a:t>
            </a:r>
            <a:endParaRPr lang="de-DE" dirty="0"/>
          </a:p>
          <a:p>
            <a:pPr>
              <a:lnSpc>
                <a:spcPct val="110000"/>
              </a:lnSpc>
              <a:defRPr/>
            </a:pPr>
            <a:r>
              <a:rPr lang="de-DE" i="1" dirty="0"/>
              <a:t>Wachsen Schüler*innen einsprachig Deutsch oder mehrsprachig auf? </a:t>
            </a:r>
            <a:endParaRPr lang="de-DE" dirty="0"/>
          </a:p>
          <a:p>
            <a:pPr>
              <a:lnSpc>
                <a:spcPct val="110000"/>
              </a:lnSpc>
              <a:defRPr/>
            </a:pPr>
            <a:r>
              <a:rPr lang="de-DE" i="1" dirty="0"/>
              <a:t>In welchem Alter haben die Schüler*innen begonnen, Deutsch zu lernen?</a:t>
            </a:r>
            <a:endParaRPr lang="de-DE" dirty="0"/>
          </a:p>
          <a:p>
            <a:pPr>
              <a:lnSpc>
                <a:spcPct val="110000"/>
              </a:lnSpc>
              <a:defRPr/>
            </a:pPr>
            <a:r>
              <a:rPr lang="de-DE" i="1" dirty="0"/>
              <a:t>Welche weiteren Sprachen sprechen die Schüler*innen im Alltag? </a:t>
            </a:r>
            <a:endParaRPr lang="de-DE" dirty="0"/>
          </a:p>
          <a:p>
            <a:pPr>
              <a:lnSpc>
                <a:spcPct val="110000"/>
              </a:lnSpc>
              <a:defRPr/>
            </a:pPr>
            <a:r>
              <a:rPr lang="de-DE" i="1" dirty="0"/>
              <a:t>Über welche fremdsprachlichen Fertigkeiten verfügen die Schüler*innen?</a:t>
            </a:r>
            <a:endParaRPr lang="de-DE" dirty="0"/>
          </a:p>
          <a:p>
            <a:pPr>
              <a:lnSpc>
                <a:spcPct val="110000"/>
              </a:lnSpc>
              <a:defRPr/>
            </a:pPr>
            <a:r>
              <a:rPr lang="de-DE" i="1" dirty="0"/>
              <a:t>Wie stellen sich die Fertigkeiten der Schüler*innen in der Fachsprache Chemie dar? </a:t>
            </a:r>
            <a:endParaRPr lang="de-DE" dirty="0"/>
          </a:p>
        </p:txBody>
      </p:sp>
      <p:sp>
        <p:nvSpPr>
          <p:cNvPr id="3" name="Foliennummernplatzhalter 2"/>
          <p:cNvSpPr>
            <a:spLocks noGrp="1"/>
          </p:cNvSpPr>
          <p:nvPr>
            <p:ph type="sldNum" sz="quarter" idx="12"/>
          </p:nvPr>
        </p:nvSpPr>
        <p:spPr bwMode="auto"/>
        <p:txBody>
          <a:bodyPr/>
          <a:lstStyle/>
          <a:p>
            <a:pPr>
              <a:defRPr/>
            </a:pPr>
            <a:fld id="{68EB983F-8B0B-4AF9-B95F-82DF6E329D7A}" type="slidenum">
              <a:rPr lang="de-DE"/>
              <a:t>15</a:t>
            </a:fld>
            <a:endParaRPr lang="de-DE"/>
          </a:p>
        </p:txBody>
      </p:sp>
      <p:sp>
        <p:nvSpPr>
          <p:cNvPr id="4" name="Titel 3"/>
          <p:cNvSpPr>
            <a:spLocks noGrp="1"/>
          </p:cNvSpPr>
          <p:nvPr>
            <p:ph type="title"/>
          </p:nvPr>
        </p:nvSpPr>
        <p:spPr bwMode="auto">
          <a:xfrm>
            <a:off x="2843820" y="185742"/>
            <a:ext cx="5904649" cy="885069"/>
          </a:xfrm>
        </p:spPr>
        <p:txBody>
          <a:bodyPr>
            <a:noAutofit/>
          </a:bodyPr>
          <a:lstStyle/>
          <a:p>
            <a:pPr algn="r">
              <a:lnSpc>
                <a:spcPct val="100000"/>
              </a:lnSpc>
              <a:defRPr/>
            </a:pPr>
            <a:r>
              <a:rPr lang="de-DE" b="1"/>
              <a:t>Makroscaffolding Teil 1: Lernstandsanalyse</a:t>
            </a:r>
          </a:p>
        </p:txBody>
      </p:sp>
      <p:sp>
        <p:nvSpPr>
          <p:cNvPr id="5" name="Textfeld 4"/>
          <p:cNvSpPr txBox="1"/>
          <p:nvPr/>
        </p:nvSpPr>
        <p:spPr bwMode="auto">
          <a:xfrm>
            <a:off x="310082" y="4482651"/>
            <a:ext cx="5902672" cy="923330"/>
          </a:xfrm>
          <a:prstGeom prst="rect">
            <a:avLst/>
          </a:prstGeom>
          <a:noFill/>
        </p:spPr>
        <p:txBody>
          <a:bodyPr wrap="square" rtlCol="0">
            <a:spAutoFit/>
          </a:bodyPr>
          <a:lstStyle/>
          <a:p>
            <a:pPr marL="285750" indent="-285750">
              <a:buFont typeface="Arial"/>
              <a:buChar char="•"/>
              <a:defRPr/>
            </a:pPr>
            <a:r>
              <a:rPr lang="de-DE" dirty="0"/>
              <a:t>20` Zeit </a:t>
            </a:r>
            <a:endParaRPr dirty="0"/>
          </a:p>
          <a:p>
            <a:pPr marL="285750" indent="-285750">
              <a:buFont typeface="Arial"/>
              <a:buChar char="•"/>
              <a:defRPr/>
            </a:pPr>
            <a:r>
              <a:rPr lang="de-DE" dirty="0"/>
              <a:t>Bitte halten Sie Ihre Ergebnisse auf der </a:t>
            </a:r>
            <a:r>
              <a:rPr lang="de-DE" dirty="0" err="1"/>
              <a:t>TaskCards</a:t>
            </a:r>
            <a:r>
              <a:rPr lang="de-DE" dirty="0"/>
              <a:t>-Pinnwand fest (</a:t>
            </a:r>
            <a:r>
              <a:rPr lang="de-DE" dirty="0">
                <a:hlinkClick r:id="rId3"/>
              </a:rPr>
              <a:t>https://kurzlinks.de/4byt</a:t>
            </a:r>
            <a:r>
              <a:rPr lang="de-DE" dirty="0"/>
              <a:t>).</a:t>
            </a:r>
            <a:endParaRPr lang="de-DE" dirty="0">
              <a:solidFill>
                <a:srgbClr val="FF0000"/>
              </a:solidFill>
            </a:endParaRPr>
          </a:p>
        </p:txBody>
      </p:sp>
      <p:pic>
        <p:nvPicPr>
          <p:cNvPr id="7" name="Grafik 6">
            <a:extLst>
              <a:ext uri="{FF2B5EF4-FFF2-40B4-BE49-F238E27FC236}">
                <a16:creationId xmlns:a16="http://schemas.microsoft.com/office/drawing/2014/main" id="{49E31AA0-B01A-4B6D-B603-1CA23D1BC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225" y="4327362"/>
            <a:ext cx="2157241" cy="21572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r">
              <a:defRPr/>
            </a:pPr>
            <a:r>
              <a:rPr lang="de-DE" b="1"/>
              <a:t>Literatur</a:t>
            </a:r>
            <a:endParaRPr/>
          </a:p>
        </p:txBody>
      </p:sp>
      <p:sp>
        <p:nvSpPr>
          <p:cNvPr id="3" name="Inhaltsplatzhalter 2"/>
          <p:cNvSpPr>
            <a:spLocks noGrp="1"/>
          </p:cNvSpPr>
          <p:nvPr>
            <p:ph sz="half" idx="1"/>
          </p:nvPr>
        </p:nvSpPr>
        <p:spPr bwMode="auto">
          <a:xfrm>
            <a:off x="291546" y="1412777"/>
            <a:ext cx="8544975" cy="4464497"/>
          </a:xfrm>
        </p:spPr>
        <p:txBody>
          <a:bodyPr>
            <a:normAutofit fontScale="92500" lnSpcReduction="20000"/>
          </a:bodyPr>
          <a:lstStyle/>
          <a:p>
            <a:pPr marL="360000" indent="-457200" rtl="0">
              <a:lnSpc>
                <a:spcPct val="110000"/>
              </a:lnSpc>
              <a:buNone/>
            </a:pPr>
            <a:r>
              <a:rPr lang="de-DE" sz="1050" dirty="0" err="1"/>
              <a:t>Agel</a:t>
            </a:r>
            <a:r>
              <a:rPr lang="de-DE" sz="1050" dirty="0"/>
              <a:t>, C., Beese, M. &amp; Krämer, S. (2012). Naturwissenschaftliche Sprachförderung. Ergebnisse einer empirischen Studie. </a:t>
            </a:r>
            <a:r>
              <a:rPr lang="de-DE" sz="1050" i="1" dirty="0"/>
              <a:t>MNU </a:t>
            </a:r>
            <a:r>
              <a:rPr lang="de-DE" sz="1050" dirty="0"/>
              <a:t>–</a:t>
            </a:r>
            <a:r>
              <a:rPr lang="de-DE" sz="1050" i="1" dirty="0"/>
              <a:t> Der mathematische und naturwissenschaftliche Unterricht, 65</a:t>
            </a:r>
            <a:r>
              <a:rPr lang="de-DE" sz="1050" dirty="0"/>
              <a:t> (1), 36–44.</a:t>
            </a:r>
          </a:p>
          <a:p>
            <a:pPr marL="360000" indent="-457200">
              <a:lnSpc>
                <a:spcPct val="110000"/>
              </a:lnSpc>
              <a:buNone/>
              <a:defRPr/>
            </a:pPr>
            <a:r>
              <a:rPr lang="de-DE" sz="1050" dirty="0"/>
              <a:t>Beese, M. &amp; </a:t>
            </a:r>
            <a:r>
              <a:rPr lang="de-DE" sz="1050" dirty="0" err="1"/>
              <a:t>Benholz</a:t>
            </a:r>
            <a:r>
              <a:rPr lang="de-DE" sz="1050" dirty="0"/>
              <a:t>, C. (2013). Sprachförderung im Fachunterricht. Voraussetzungen, Konzepte und empirische Befunde. In C. Röhner &amp; B. </a:t>
            </a:r>
            <a:r>
              <a:rPr lang="de-DE" sz="1050" dirty="0" err="1"/>
              <a:t>Hövelbrinks</a:t>
            </a:r>
            <a:r>
              <a:rPr lang="de-DE" sz="1050" dirty="0"/>
              <a:t> (Hrsg.), </a:t>
            </a:r>
            <a:r>
              <a:rPr lang="de-DE" sz="1050" i="1" dirty="0"/>
              <a:t>Fachbezogene Sprachförderung in Deutsch als Zweitsprache. Theoretische Konzepte und empirische Befunde zum Erwerb bildungssprachlicher Kompetenzen </a:t>
            </a:r>
            <a:r>
              <a:rPr lang="de-DE" sz="1050" dirty="0"/>
              <a:t>(S. 37–56). Juventa. </a:t>
            </a:r>
            <a:endParaRPr dirty="0"/>
          </a:p>
          <a:p>
            <a:pPr marL="360000" indent="-457200">
              <a:lnSpc>
                <a:spcPct val="110000"/>
              </a:lnSpc>
              <a:buNone/>
              <a:defRPr/>
            </a:pPr>
            <a:r>
              <a:rPr lang="en-US" sz="1050" dirty="0"/>
              <a:t>Brown, B.A. &amp; </a:t>
            </a:r>
            <a:r>
              <a:rPr lang="en-US" sz="1050" dirty="0" err="1"/>
              <a:t>Ryoo</a:t>
            </a:r>
            <a:r>
              <a:rPr lang="en-US" sz="1050" dirty="0"/>
              <a:t>, K. (2008). Teaching Science as a Language: A “Content-First” Approach to Science Teaching. </a:t>
            </a:r>
            <a:r>
              <a:rPr lang="en-US" sz="1050" i="1" dirty="0"/>
              <a:t>Journal of Research in Science Teaching,</a:t>
            </a:r>
            <a:r>
              <a:rPr lang="en-US" sz="1050" dirty="0"/>
              <a:t> </a:t>
            </a:r>
            <a:r>
              <a:rPr lang="en-US" sz="1050" i="1" dirty="0"/>
              <a:t>45</a:t>
            </a:r>
            <a:r>
              <a:rPr lang="en-US" sz="1050" dirty="0"/>
              <a:t> (5), </a:t>
            </a:r>
            <a:r>
              <a:rPr lang="de-DE" sz="1050" dirty="0"/>
              <a:t>529–553. </a:t>
            </a:r>
            <a:r>
              <a:rPr lang="de-DE" sz="1050" dirty="0">
                <a:hlinkClick r:id="rId2"/>
              </a:rPr>
              <a:t>https://doi.org/10.1002/tea.20255</a:t>
            </a:r>
            <a:endParaRPr dirty="0"/>
          </a:p>
          <a:p>
            <a:pPr marL="360000" indent="-457200">
              <a:lnSpc>
                <a:spcPct val="110000"/>
              </a:lnSpc>
              <a:buNone/>
              <a:defRPr/>
            </a:pPr>
            <a:r>
              <a:rPr lang="en-US" sz="1050" dirty="0" err="1"/>
              <a:t>Bulgren</a:t>
            </a:r>
            <a:r>
              <a:rPr lang="en-US" sz="1050" dirty="0"/>
              <a:t>, J.A., Lenz, B.K., </a:t>
            </a:r>
            <a:r>
              <a:rPr lang="en-US" sz="1050" dirty="0" err="1"/>
              <a:t>Schumaker</a:t>
            </a:r>
            <a:r>
              <a:rPr lang="en-US" sz="1050" dirty="0"/>
              <a:t>, J.B., Deshler, D.D. &amp; Marquis, J.G. (2002). The Use and Effectiveness </a:t>
            </a:r>
            <a:r>
              <a:rPr lang="de-DE" sz="1050" dirty="0" err="1"/>
              <a:t>of</a:t>
            </a:r>
            <a:r>
              <a:rPr lang="de-DE" sz="1050" dirty="0"/>
              <a:t> a </a:t>
            </a:r>
            <a:r>
              <a:rPr lang="de-DE" sz="1050" dirty="0" err="1"/>
              <a:t>Comparison</a:t>
            </a:r>
            <a:r>
              <a:rPr lang="de-DE" sz="1050" dirty="0"/>
              <a:t> Routine in Diverse </a:t>
            </a:r>
            <a:r>
              <a:rPr lang="de-DE" sz="1050" dirty="0" err="1"/>
              <a:t>Secondary</a:t>
            </a:r>
            <a:r>
              <a:rPr lang="de-DE" sz="1050" dirty="0"/>
              <a:t> Content </a:t>
            </a:r>
            <a:r>
              <a:rPr lang="de-DE" sz="1050" dirty="0" err="1"/>
              <a:t>Classrooms</a:t>
            </a:r>
            <a:r>
              <a:rPr lang="de-DE" sz="1050" dirty="0"/>
              <a:t>. </a:t>
            </a:r>
            <a:r>
              <a:rPr lang="de-DE" sz="1050" i="1" dirty="0"/>
              <a:t>Journal </a:t>
            </a:r>
            <a:r>
              <a:rPr lang="en-US" sz="1050" i="1" dirty="0"/>
              <a:t>of Educational Psychology,</a:t>
            </a:r>
            <a:r>
              <a:rPr lang="en-US" sz="1050" dirty="0"/>
              <a:t> </a:t>
            </a:r>
            <a:r>
              <a:rPr lang="en-US" sz="1050" i="1" dirty="0"/>
              <a:t>92</a:t>
            </a:r>
            <a:r>
              <a:rPr lang="en-US" sz="1050" dirty="0"/>
              <a:t> (2), 356–371. </a:t>
            </a:r>
            <a:r>
              <a:rPr lang="en-US" sz="1050" dirty="0">
                <a:hlinkClick r:id="rId3"/>
              </a:rPr>
              <a:t>https://doi.org/10.1037/0022-0663.94.2.356</a:t>
            </a:r>
            <a:endParaRPr dirty="0"/>
          </a:p>
          <a:p>
            <a:pPr marL="360000" indent="-457200">
              <a:lnSpc>
                <a:spcPct val="110000"/>
              </a:lnSpc>
              <a:buNone/>
              <a:defRPr/>
            </a:pPr>
            <a:r>
              <a:rPr lang="en-US" sz="1050" dirty="0"/>
              <a:t>Gibbons, P. (2006). </a:t>
            </a:r>
            <a:r>
              <a:rPr lang="en-US" sz="1050" i="1" dirty="0"/>
              <a:t>Bridging Discourses in the ESL Classroom. Students, Teachers and Researchers </a:t>
            </a:r>
            <a:r>
              <a:rPr lang="en-US" sz="1050" dirty="0"/>
              <a:t>(</a:t>
            </a:r>
            <a:r>
              <a:rPr lang="en-US" sz="1050" dirty="0" err="1"/>
              <a:t>Neuaufl</a:t>
            </a:r>
            <a:r>
              <a:rPr lang="en-US" sz="1050" dirty="0"/>
              <a:t>.). Continuum.</a:t>
            </a:r>
          </a:p>
          <a:p>
            <a:pPr marL="360000" indent="-457200">
              <a:lnSpc>
                <a:spcPct val="110000"/>
              </a:lnSpc>
              <a:buNone/>
              <a:defRPr/>
            </a:pPr>
            <a:r>
              <a:rPr lang="de-DE" sz="1050" dirty="0"/>
              <a:t>Johnstone, A.H. (2000). Teaching </a:t>
            </a:r>
            <a:r>
              <a:rPr lang="de-DE" sz="1050" dirty="0" err="1"/>
              <a:t>of</a:t>
            </a:r>
            <a:r>
              <a:rPr lang="de-DE" sz="1050" dirty="0"/>
              <a:t> Chemistry – Logical </a:t>
            </a:r>
            <a:r>
              <a:rPr lang="de-DE" sz="1050" dirty="0" err="1"/>
              <a:t>or</a:t>
            </a:r>
            <a:r>
              <a:rPr lang="de-DE" sz="1050" dirty="0"/>
              <a:t> Psychological? </a:t>
            </a:r>
            <a:r>
              <a:rPr lang="de-DE" sz="1050" i="1" dirty="0"/>
              <a:t>Chemistry Education Research and Practice, 1 </a:t>
            </a:r>
            <a:r>
              <a:rPr lang="de-DE" sz="1050" dirty="0"/>
              <a:t>(1), 9–15.</a:t>
            </a:r>
            <a:br>
              <a:rPr lang="de-DE" sz="1050" dirty="0"/>
            </a:br>
            <a:r>
              <a:rPr lang="de-DE" sz="1050" dirty="0">
                <a:hlinkClick r:id="rId4"/>
              </a:rPr>
              <a:t>https://doi.org/10.1039/A9RP90001B</a:t>
            </a:r>
            <a:endParaRPr lang="de-DE" sz="1050" dirty="0"/>
          </a:p>
          <a:p>
            <a:pPr marL="360000" indent="-457200">
              <a:lnSpc>
                <a:spcPct val="110000"/>
              </a:lnSpc>
              <a:buNone/>
              <a:defRPr/>
            </a:pPr>
            <a:r>
              <a:rPr lang="de-DE" sz="1050" dirty="0" err="1">
                <a:solidFill>
                  <a:srgbClr val="262626"/>
                </a:solidFill>
                <a:ea typeface="Geneva"/>
              </a:rPr>
              <a:t>Kniffka</a:t>
            </a:r>
            <a:r>
              <a:rPr lang="de-DE" sz="1050" dirty="0">
                <a:solidFill>
                  <a:srgbClr val="262626"/>
                </a:solidFill>
                <a:ea typeface="Geneva"/>
              </a:rPr>
              <a:t>, G. (2010, November). </a:t>
            </a:r>
            <a:r>
              <a:rPr lang="de-DE" sz="1050" i="1" dirty="0" err="1">
                <a:solidFill>
                  <a:srgbClr val="262626"/>
                </a:solidFill>
                <a:ea typeface="Geneva"/>
              </a:rPr>
              <a:t>Scaffolding</a:t>
            </a:r>
            <a:r>
              <a:rPr lang="de-DE" sz="1050" dirty="0">
                <a:solidFill>
                  <a:srgbClr val="262626"/>
                </a:solidFill>
                <a:ea typeface="Geneva"/>
              </a:rPr>
              <a:t>. Veröffentlichung im Rahmen des Projektes Pro DaZ. Deutsch in allen Fächern. </a:t>
            </a:r>
            <a:r>
              <a:rPr lang="de-DE" sz="1050" u="sng" dirty="0">
                <a:solidFill>
                  <a:srgbClr val="262626"/>
                </a:solidFill>
                <a:ea typeface="Geneva"/>
                <a:hlinkClick r:id="rId5" tooltip="http://www.uni-due.de/imperia/md/content/prodaz/scaffolding.pdf"/>
              </a:rPr>
              <a:t>www.uni-due.de/imperia/md/content/prodaz/scaffolding.pdf</a:t>
            </a:r>
            <a:r>
              <a:rPr lang="de-DE" sz="1050" dirty="0">
                <a:solidFill>
                  <a:srgbClr val="262626"/>
                </a:solidFill>
                <a:ea typeface="Geneva"/>
              </a:rPr>
              <a:t> </a:t>
            </a:r>
          </a:p>
          <a:p>
            <a:pPr marL="360000" indent="-457200">
              <a:lnSpc>
                <a:spcPct val="110000"/>
              </a:lnSpc>
              <a:buNone/>
              <a:defRPr/>
            </a:pPr>
            <a:r>
              <a:rPr lang="de-DE" sz="1050" dirty="0" err="1"/>
              <a:t>Kniffka</a:t>
            </a:r>
            <a:r>
              <a:rPr lang="de-DE" sz="1050" dirty="0"/>
              <a:t>, G. (2012). Scaffolding – Möglichkeiten, im Fachunterricht sprachliche Kompetenzen zu vermitteln. In M. Michalak &amp; M. Kuchenreuther (Hrsg.), </a:t>
            </a:r>
            <a:r>
              <a:rPr lang="de-DE" sz="1050" i="1" dirty="0"/>
              <a:t>Grundlagen der Sprachdidaktik Deutsch als Zweitsprache </a:t>
            </a:r>
            <a:r>
              <a:rPr lang="de-DE" sz="1050" dirty="0"/>
              <a:t>(S. 208–225). Schneider Hohengehren.</a:t>
            </a:r>
          </a:p>
          <a:p>
            <a:pPr marL="0" indent="0">
              <a:lnSpc>
                <a:spcPct val="120000"/>
              </a:lnSpc>
              <a:buNone/>
              <a:defRPr/>
            </a:pPr>
            <a:r>
              <a:rPr lang="en-US" sz="1050" dirty="0">
                <a:ea typeface="Geneva"/>
              </a:rPr>
              <a:t>Maas, U. (2008). </a:t>
            </a:r>
            <a:r>
              <a:rPr lang="en-US" sz="1050" i="1" dirty="0" err="1">
                <a:ea typeface="Geneva"/>
              </a:rPr>
              <a:t>Sprache</a:t>
            </a:r>
            <a:r>
              <a:rPr lang="en-US" sz="1050" i="1" dirty="0">
                <a:ea typeface="Geneva"/>
              </a:rPr>
              <a:t> und </a:t>
            </a:r>
            <a:r>
              <a:rPr lang="en-US" sz="1050" i="1" dirty="0" err="1">
                <a:ea typeface="Geneva"/>
              </a:rPr>
              <a:t>Sprachen</a:t>
            </a:r>
            <a:r>
              <a:rPr lang="en-US" sz="1050" i="1" dirty="0">
                <a:ea typeface="Geneva"/>
              </a:rPr>
              <a:t> in der </a:t>
            </a:r>
            <a:r>
              <a:rPr lang="en-US" sz="1050" i="1" dirty="0" err="1">
                <a:ea typeface="Geneva"/>
              </a:rPr>
              <a:t>Migrationsgesellschaft</a:t>
            </a:r>
            <a:r>
              <a:rPr lang="en-US" sz="1050" i="1" dirty="0">
                <a:ea typeface="Geneva"/>
              </a:rPr>
              <a:t>: Die </a:t>
            </a:r>
            <a:r>
              <a:rPr lang="en-US" sz="1050" i="1" dirty="0" err="1">
                <a:ea typeface="Geneva"/>
              </a:rPr>
              <a:t>schriftkulturelle</a:t>
            </a:r>
            <a:r>
              <a:rPr lang="en-US" sz="1050" i="1" dirty="0">
                <a:ea typeface="Geneva"/>
              </a:rPr>
              <a:t> Dimension</a:t>
            </a:r>
            <a:r>
              <a:rPr lang="en-US" sz="1050" dirty="0">
                <a:ea typeface="Geneva"/>
              </a:rPr>
              <a:t>. V&amp;R </a:t>
            </a:r>
            <a:r>
              <a:rPr lang="en-US" sz="1050" dirty="0" err="1">
                <a:ea typeface="Geneva"/>
              </a:rPr>
              <a:t>Unipress</a:t>
            </a:r>
            <a:r>
              <a:rPr lang="en-US" sz="1050" dirty="0">
                <a:ea typeface="Geneva"/>
              </a:rPr>
              <a:t>.</a:t>
            </a:r>
            <a:endParaRPr lang="de-DE" sz="1050" dirty="0"/>
          </a:p>
          <a:p>
            <a:pPr marL="360000" indent="-457200">
              <a:lnSpc>
                <a:spcPct val="120000"/>
              </a:lnSpc>
              <a:buNone/>
              <a:defRPr/>
            </a:pPr>
            <a:r>
              <a:rPr lang="en-US" sz="1050" dirty="0"/>
              <a:t>Patterson, E.W. (2001). Structuring the Composition Process in Scientific Writing. </a:t>
            </a:r>
            <a:r>
              <a:rPr lang="en-US" sz="1050" i="1" dirty="0"/>
              <a:t>International Journal of Science Education, 23 </a:t>
            </a:r>
            <a:r>
              <a:rPr lang="en-US" sz="1050" dirty="0"/>
              <a:t>(1), 1–16.  </a:t>
            </a:r>
            <a:r>
              <a:rPr lang="en-US" sz="1050" dirty="0">
                <a:hlinkClick r:id="rId6"/>
              </a:rPr>
              <a:t>https://doi.org/10.1080/09500690117425</a:t>
            </a:r>
            <a:endParaRPr lang="de-DE" sz="1050" dirty="0"/>
          </a:p>
          <a:p>
            <a:pPr marL="360000" indent="-457200">
              <a:lnSpc>
                <a:spcPct val="130000"/>
              </a:lnSpc>
              <a:buNone/>
              <a:defRPr/>
            </a:pPr>
            <a:r>
              <a:rPr lang="de-DE" sz="1050" dirty="0" err="1"/>
              <a:t>Vygotskij</a:t>
            </a:r>
            <a:r>
              <a:rPr lang="de-DE" sz="1050" dirty="0"/>
              <a:t>, L.S. (1992). </a:t>
            </a:r>
            <a:r>
              <a:rPr lang="de-DE" sz="1050" i="1" dirty="0"/>
              <a:t>Geschichte der höheren psychischen Funktionen. </a:t>
            </a:r>
            <a:r>
              <a:rPr lang="de-DE" sz="1050" dirty="0"/>
              <a:t>Aus dem Russischen übertragen von R. Kämper, hrsg. u. mit einem Vorwort versehen von A. </a:t>
            </a:r>
            <a:r>
              <a:rPr lang="de-DE" sz="1050" dirty="0" err="1"/>
              <a:t>Métraux</a:t>
            </a:r>
            <a:r>
              <a:rPr lang="de-DE" sz="1050" dirty="0"/>
              <a:t>. </a:t>
            </a:r>
            <a:r>
              <a:rPr lang="de-DE" sz="1050" cap="small" dirty="0"/>
              <a:t>Lit</a:t>
            </a:r>
            <a:r>
              <a:rPr lang="de-DE" sz="1050" dirty="0"/>
              <a:t>.</a:t>
            </a:r>
          </a:p>
        </p:txBody>
      </p:sp>
      <p:sp>
        <p:nvSpPr>
          <p:cNvPr id="5" name="Foliennummernplatzhalter 4"/>
          <p:cNvSpPr>
            <a:spLocks noGrp="1"/>
          </p:cNvSpPr>
          <p:nvPr>
            <p:ph type="sldNum" sz="quarter" idx="12"/>
          </p:nvPr>
        </p:nvSpPr>
        <p:spPr bwMode="auto"/>
        <p:txBody>
          <a:bodyPr/>
          <a:lstStyle/>
          <a:p>
            <a:pPr>
              <a:defRPr/>
            </a:pPr>
            <a:fld id="{68EB983F-8B0B-4AF9-B95F-82DF6E329D7A}" type="slidenum">
              <a:rPr lang="de-DE"/>
              <a:t>16</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Untertitel 2"/>
          <p:cNvSpPr>
            <a:spLocks noGrp="1"/>
          </p:cNvSpPr>
          <p:nvPr>
            <p:ph type="subTitle" idx="1"/>
          </p:nvPr>
        </p:nvSpPr>
        <p:spPr bwMode="auto">
          <a:xfrm>
            <a:off x="179512" y="4140683"/>
            <a:ext cx="6984776" cy="2573629"/>
          </a:xfrm>
        </p:spPr>
        <p:txBody>
          <a:bodyPr>
            <a:normAutofit/>
          </a:bodyPr>
          <a:lstStyle/>
          <a:p>
            <a:pPr>
              <a:lnSpc>
                <a:spcPct val="120000"/>
              </a:lnSpc>
              <a:defRPr/>
            </a:pPr>
            <a:r>
              <a:rPr lang="de-DE" sz="2000" b="1" dirty="0"/>
              <a:t>Sprachsensibler Chemieunterricht – digital umgesetzt</a:t>
            </a:r>
          </a:p>
          <a:p>
            <a:pPr>
              <a:lnSpc>
                <a:spcPct val="120000"/>
              </a:lnSpc>
              <a:defRPr/>
            </a:pPr>
            <a:r>
              <a:rPr lang="de-DE" sz="3200" b="1" dirty="0"/>
              <a:t>Lernstandsanalyse</a:t>
            </a:r>
            <a:endParaRPr sz="3600" dirty="0"/>
          </a:p>
        </p:txBody>
      </p:sp>
      <p:pic>
        <p:nvPicPr>
          <p:cNvPr id="6" name="Grafik 5"/>
          <p:cNvPicPr>
            <a:picLocks noChangeAspect="1"/>
          </p:cNvPicPr>
          <p:nvPr/>
        </p:nvPicPr>
        <p:blipFill>
          <a:blip r:embed="rId3"/>
          <a:srcRect l="2227" t="21463" r="1772" b="21964"/>
          <a:stretch/>
        </p:blipFill>
        <p:spPr bwMode="auto">
          <a:xfrm>
            <a:off x="179512" y="134471"/>
            <a:ext cx="8778240" cy="3879748"/>
          </a:xfrm>
          <a:prstGeom prst="rect">
            <a:avLst/>
          </a:prstGeom>
        </p:spPr>
      </p:pic>
      <p:pic>
        <p:nvPicPr>
          <p:cNvPr id="5" name="Grafik 4" descr="C:\Users\bq0000\AppData\Local\Microsoft\Windows\INetCache\Content.Word\Logo ComeIn.JPG"/>
          <p:cNvPicPr/>
          <p:nvPr/>
        </p:nvPicPr>
        <p:blipFill>
          <a:blip r:embed="rId4"/>
          <a:stretch/>
        </p:blipFill>
        <p:spPr bwMode="auto">
          <a:xfrm>
            <a:off x="93247" y="819686"/>
            <a:ext cx="6984776" cy="1873885"/>
          </a:xfrm>
          <a:prstGeom prst="rect">
            <a:avLst/>
          </a:prstGeom>
          <a:noFill/>
          <a:ln>
            <a:noFill/>
          </a:ln>
        </p:spPr>
      </p:pic>
      <p:pic>
        <p:nvPicPr>
          <p:cNvPr id="2" name="Grafik 1"/>
          <p:cNvPicPr>
            <a:picLocks noChangeAspect="1"/>
          </p:cNvPicPr>
          <p:nvPr/>
        </p:nvPicPr>
        <p:blipFill>
          <a:blip r:embed="rId5"/>
          <a:stretch/>
        </p:blipFill>
        <p:spPr bwMode="auto">
          <a:xfrm>
            <a:off x="179515" y="5850214"/>
            <a:ext cx="1296145" cy="864097"/>
          </a:xfrm>
          <a:prstGeom prst="rect">
            <a:avLst/>
          </a:prstGeom>
        </p:spPr>
      </p:pic>
      <p:pic>
        <p:nvPicPr>
          <p:cNvPr id="4" name="Grafik 3"/>
          <p:cNvPicPr>
            <a:picLocks noChangeAspect="1"/>
          </p:cNvPicPr>
          <p:nvPr/>
        </p:nvPicPr>
        <p:blipFill>
          <a:blip r:embed="rId6"/>
          <a:stretch/>
        </p:blipFill>
        <p:spPr bwMode="auto">
          <a:xfrm>
            <a:off x="5601993" y="5870197"/>
            <a:ext cx="1641954" cy="947567"/>
          </a:xfrm>
          <a:prstGeom prst="rect">
            <a:avLst/>
          </a:prstGeom>
        </p:spPr>
      </p:pic>
      <p:sp>
        <p:nvSpPr>
          <p:cNvPr id="9" name="Foliennummernplatzhalter 8"/>
          <p:cNvSpPr>
            <a:spLocks noGrp="1"/>
          </p:cNvSpPr>
          <p:nvPr>
            <p:ph type="sldNum" sz="quarter" idx="12"/>
          </p:nvPr>
        </p:nvSpPr>
        <p:spPr bwMode="auto"/>
        <p:txBody>
          <a:bodyPr/>
          <a:lstStyle/>
          <a:p>
            <a:pPr>
              <a:defRPr/>
            </a:pPr>
            <a:fld id="{68EB983F-8B0B-4AF9-B95F-82DF6E329D7A}" type="slidenum">
              <a:rPr lang="de-DE"/>
              <a:t>2</a:t>
            </a:fld>
            <a:endParaRPr lang="de-DE"/>
          </a:p>
        </p:txBody>
      </p:sp>
      <p:pic>
        <p:nvPicPr>
          <p:cNvPr id="10" name="Grafik 9">
            <a:extLst>
              <a:ext uri="{FF2B5EF4-FFF2-40B4-BE49-F238E27FC236}">
                <a16:creationId xmlns:a16="http://schemas.microsoft.com/office/drawing/2014/main" id="{486938C2-5A11-4558-9C37-D8CBFE959E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243"/>
          <a:stretch/>
        </p:blipFill>
        <p:spPr>
          <a:xfrm>
            <a:off x="7238354" y="5678201"/>
            <a:ext cx="1883485" cy="11359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1"/>
          </p:nvPr>
        </p:nvSpPr>
        <p:spPr bwMode="auto">
          <a:xfrm>
            <a:off x="291543" y="1772816"/>
            <a:ext cx="8555396" cy="2808312"/>
          </a:xfrm>
        </p:spPr>
        <p:txBody>
          <a:bodyPr>
            <a:normAutofit/>
          </a:bodyPr>
          <a:lstStyle/>
          <a:p>
            <a:pPr marL="457200" indent="-457200">
              <a:lnSpc>
                <a:spcPct val="100000"/>
              </a:lnSpc>
              <a:buFont typeface="+mj-lt"/>
              <a:buAutoNum type="arabicPeriod"/>
              <a:defRPr/>
            </a:pPr>
            <a:r>
              <a:rPr lang="de-DE" dirty="0"/>
              <a:t>Warum sollte (Chemie-)Unterricht sprachsensibel gestaltet werden?</a:t>
            </a:r>
            <a:endParaRPr dirty="0"/>
          </a:p>
          <a:p>
            <a:pPr marL="457200" indent="-457200">
              <a:lnSpc>
                <a:spcPct val="100000"/>
              </a:lnSpc>
              <a:buFont typeface="+mj-lt"/>
              <a:buAutoNum type="arabicPeriod"/>
              <a:defRPr/>
            </a:pPr>
            <a:r>
              <a:rPr lang="de-DE" dirty="0"/>
              <a:t>Die Sprache(n) des Chemieunterrichts</a:t>
            </a:r>
            <a:endParaRPr dirty="0"/>
          </a:p>
          <a:p>
            <a:pPr marL="457200" indent="-457200">
              <a:lnSpc>
                <a:spcPct val="100000"/>
              </a:lnSpc>
              <a:buFont typeface="+mj-lt"/>
              <a:buAutoNum type="arabicPeriod"/>
              <a:defRPr/>
            </a:pPr>
            <a:r>
              <a:rPr lang="de-DE" dirty="0">
                <a:latin typeface="Arial"/>
                <a:cs typeface="Arial"/>
              </a:rPr>
              <a:t>Wie kann man (Chemie-)Unterricht sprachsensibel gestalten? </a:t>
            </a:r>
            <a:endParaRPr dirty="0"/>
          </a:p>
          <a:p>
            <a:pPr marL="457200" indent="-457200">
              <a:lnSpc>
                <a:spcPct val="100000"/>
              </a:lnSpc>
              <a:buFont typeface="+mj-lt"/>
              <a:buAutoNum type="arabicPeriod"/>
              <a:defRPr/>
            </a:pPr>
            <a:r>
              <a:rPr lang="de-DE" dirty="0" err="1"/>
              <a:t>Makroscaffolding</a:t>
            </a:r>
            <a:r>
              <a:rPr lang="de-DE" dirty="0"/>
              <a:t> Teil 1: Lernstandsanalyse</a:t>
            </a:r>
          </a:p>
        </p:txBody>
      </p:sp>
      <p:sp>
        <p:nvSpPr>
          <p:cNvPr id="3" name="Foliennummernplatzhalter 2"/>
          <p:cNvSpPr>
            <a:spLocks noGrp="1"/>
          </p:cNvSpPr>
          <p:nvPr>
            <p:ph type="sldNum" sz="quarter" idx="12"/>
          </p:nvPr>
        </p:nvSpPr>
        <p:spPr bwMode="auto"/>
        <p:txBody>
          <a:bodyPr/>
          <a:lstStyle/>
          <a:p>
            <a:pPr>
              <a:defRPr/>
            </a:pPr>
            <a:fld id="{68EB983F-8B0B-4AF9-B95F-82DF6E329D7A}" type="slidenum">
              <a:rPr lang="de-DE"/>
              <a:t>3</a:t>
            </a:fld>
            <a:endParaRPr lang="de-DE"/>
          </a:p>
        </p:txBody>
      </p:sp>
      <p:sp>
        <p:nvSpPr>
          <p:cNvPr id="4" name="Titel 3"/>
          <p:cNvSpPr>
            <a:spLocks noGrp="1"/>
          </p:cNvSpPr>
          <p:nvPr>
            <p:ph type="title"/>
          </p:nvPr>
        </p:nvSpPr>
        <p:spPr bwMode="auto"/>
        <p:txBody>
          <a:bodyPr/>
          <a:lstStyle/>
          <a:p>
            <a:pPr algn="r">
              <a:defRPr/>
            </a:pPr>
            <a:r>
              <a:rPr lang="de-DE" sz="4000" b="1"/>
              <a:t>Agenda</a:t>
            </a:r>
            <a:endParaRPr lang="de-DE"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sz="4000" dirty="0"/>
              <a:t>Warum sollte (Chemie-)Unterricht sprachsensibel gestaltet werden?</a:t>
            </a:r>
            <a:endParaRPr dirty="0"/>
          </a:p>
        </p:txBody>
      </p:sp>
      <p:sp>
        <p:nvSpPr>
          <p:cNvPr id="3" name="Textplatzhalter 2"/>
          <p:cNvSpPr>
            <a:spLocks noGrp="1"/>
          </p:cNvSpPr>
          <p:nvPr>
            <p:ph type="body" idx="1"/>
          </p:nvPr>
        </p:nvSpPr>
        <p:spPr bwMode="auto"/>
        <p:txBody>
          <a:bodyPr/>
          <a:lstStyle/>
          <a:p>
            <a:pPr>
              <a:defRPr/>
            </a:pPr>
            <a:endParaRPr lang="de-DE"/>
          </a:p>
          <a:p>
            <a:pPr>
              <a:defRPr/>
            </a:pPr>
            <a:r>
              <a:rPr lang="de-DE"/>
              <a:t>Input</a:t>
            </a:r>
            <a:endParaRPr/>
          </a:p>
        </p:txBody>
      </p:sp>
      <p:sp>
        <p:nvSpPr>
          <p:cNvPr id="4" name="Foliennummernplatzhalter 3"/>
          <p:cNvSpPr>
            <a:spLocks noGrp="1"/>
          </p:cNvSpPr>
          <p:nvPr>
            <p:ph type="sldNum" sz="quarter" idx="12"/>
          </p:nvPr>
        </p:nvSpPr>
        <p:spPr bwMode="auto"/>
        <p:txBody>
          <a:bodyPr/>
          <a:lstStyle/>
          <a:p>
            <a:pPr>
              <a:defRPr/>
            </a:pPr>
            <a:fld id="{68EB983F-8B0B-4AF9-B95F-82DF6E329D7A}" type="slidenum">
              <a:rPr lang="de-DE"/>
              <a:t>4</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843820" y="260651"/>
            <a:ext cx="6003123" cy="720081"/>
          </a:xfrm>
        </p:spPr>
        <p:txBody>
          <a:bodyPr>
            <a:normAutofit fontScale="90000"/>
          </a:bodyPr>
          <a:lstStyle/>
          <a:p>
            <a:pPr algn="r">
              <a:defRPr/>
            </a:pPr>
            <a:r>
              <a:rPr lang="de-DE" sz="2500" b="1" dirty="0"/>
              <a:t>Ergebnisse einiger empirischer Studien im englisch- und deutschsprachigen Raum</a:t>
            </a:r>
            <a:endParaRPr dirty="0"/>
          </a:p>
        </p:txBody>
      </p:sp>
      <p:sp>
        <p:nvSpPr>
          <p:cNvPr id="3" name="Inhaltsplatzhalter 2"/>
          <p:cNvSpPr>
            <a:spLocks noGrp="1"/>
          </p:cNvSpPr>
          <p:nvPr>
            <p:ph idx="1"/>
          </p:nvPr>
        </p:nvSpPr>
        <p:spPr bwMode="auto">
          <a:xfrm>
            <a:off x="457201" y="1732218"/>
            <a:ext cx="8228014" cy="3872651"/>
          </a:xfrm>
        </p:spPr>
        <p:txBody>
          <a:bodyPr>
            <a:noAutofit/>
          </a:bodyPr>
          <a:lstStyle/>
          <a:p>
            <a:pPr>
              <a:lnSpc>
                <a:spcPct val="100000"/>
              </a:lnSpc>
              <a:defRPr/>
            </a:pPr>
            <a:r>
              <a:rPr lang="de-DE" sz="2000" dirty="0"/>
              <a:t>Brown &amp; </a:t>
            </a:r>
            <a:r>
              <a:rPr lang="de-DE" sz="2000" dirty="0" err="1"/>
              <a:t>Ryoo</a:t>
            </a:r>
            <a:r>
              <a:rPr lang="de-DE" sz="2000" dirty="0"/>
              <a:t> (2008): Erst das Phänomen erkunden, dann die dazugehörige Fachsprache vermitteln.</a:t>
            </a:r>
            <a:endParaRPr dirty="0"/>
          </a:p>
          <a:p>
            <a:pPr>
              <a:lnSpc>
                <a:spcPct val="100000"/>
              </a:lnSpc>
              <a:defRPr/>
            </a:pPr>
            <a:r>
              <a:rPr lang="de-DE" sz="2000" dirty="0"/>
              <a:t>Patterson (2001): Sprachliche Hilfen können sprachlich schwachen Schüler*innen als Brücke zu höheren fachlichen Kognitionsstufen dienen.</a:t>
            </a:r>
            <a:endParaRPr dirty="0"/>
          </a:p>
          <a:p>
            <a:pPr>
              <a:lnSpc>
                <a:spcPct val="100000"/>
              </a:lnSpc>
              <a:defRPr/>
            </a:pPr>
            <a:r>
              <a:rPr lang="de-DE" sz="2000" dirty="0" err="1"/>
              <a:t>Bulgren</a:t>
            </a:r>
            <a:r>
              <a:rPr lang="de-DE" sz="2000" dirty="0"/>
              <a:t> et al. (2002): Sprachliche Routinen unterstützen „mittelstarke“ und v.a. leistungsschwache Schüler*innen bei der Aneignung fachlicher Inhalte.</a:t>
            </a:r>
            <a:endParaRPr dirty="0"/>
          </a:p>
          <a:p>
            <a:pPr>
              <a:lnSpc>
                <a:spcPct val="100000"/>
              </a:lnSpc>
            </a:pPr>
            <a:r>
              <a:rPr lang="de-DE" sz="2000" dirty="0" err="1"/>
              <a:t>Agel</a:t>
            </a:r>
            <a:r>
              <a:rPr lang="de-DE" sz="2000" dirty="0"/>
              <a:t> et al. (2012): Der systematische Aufbau schriftlicher fachsprachlicher Kompetenzen dient als Gerüst für fachliche Konzeptbildung.</a:t>
            </a:r>
          </a:p>
        </p:txBody>
      </p:sp>
      <p:sp>
        <p:nvSpPr>
          <p:cNvPr id="4" name="Textfeld 3"/>
          <p:cNvSpPr txBox="1"/>
          <p:nvPr/>
        </p:nvSpPr>
        <p:spPr bwMode="auto">
          <a:xfrm>
            <a:off x="6075205" y="5607831"/>
            <a:ext cx="2610010" cy="261610"/>
          </a:xfrm>
          <a:prstGeom prst="rect">
            <a:avLst/>
          </a:prstGeom>
          <a:solidFill>
            <a:schemeClr val="bg1"/>
          </a:solidFill>
        </p:spPr>
        <p:txBody>
          <a:bodyPr wrap="none" rtlCol="0">
            <a:spAutoFit/>
          </a:bodyPr>
          <a:lstStyle/>
          <a:p>
            <a:pPr>
              <a:defRPr/>
            </a:pPr>
            <a:r>
              <a:rPr lang="de-DE" sz="1100" dirty="0">
                <a:solidFill>
                  <a:schemeClr val="bg1">
                    <a:lumMod val="50000"/>
                  </a:schemeClr>
                </a:solidFill>
                <a:latin typeface="Arial"/>
                <a:cs typeface="Arial"/>
              </a:rPr>
              <a:t>(vgl. Beese &amp; </a:t>
            </a:r>
            <a:r>
              <a:rPr lang="de-DE" sz="1100" dirty="0" err="1">
                <a:solidFill>
                  <a:schemeClr val="bg1">
                    <a:lumMod val="50000"/>
                  </a:schemeClr>
                </a:solidFill>
                <a:latin typeface="Arial"/>
                <a:cs typeface="Arial"/>
              </a:rPr>
              <a:t>Benholz</a:t>
            </a:r>
            <a:r>
              <a:rPr lang="de-DE" sz="1100" dirty="0">
                <a:solidFill>
                  <a:schemeClr val="bg1">
                    <a:lumMod val="50000"/>
                  </a:schemeClr>
                </a:solidFill>
                <a:latin typeface="Arial"/>
                <a:cs typeface="Arial"/>
              </a:rPr>
              <a:t>, 2013, S. 45</a:t>
            </a:r>
            <a:r>
              <a:rPr lang="de-DE" sz="1100" dirty="0"/>
              <a:t>–</a:t>
            </a:r>
            <a:r>
              <a:rPr lang="de-DE" sz="1100" dirty="0">
                <a:solidFill>
                  <a:schemeClr val="bg1">
                    <a:lumMod val="50000"/>
                  </a:schemeClr>
                </a:solidFill>
                <a:latin typeface="Arial"/>
                <a:cs typeface="Arial"/>
              </a:rPr>
              <a:t>49)</a:t>
            </a:r>
            <a:endParaRPr dirty="0">
              <a:solidFill>
                <a:schemeClr val="bg1">
                  <a:lumMod val="50000"/>
                </a:schemeClr>
              </a:solidFill>
            </a:endParaRPr>
          </a:p>
        </p:txBody>
      </p:sp>
      <p:sp>
        <p:nvSpPr>
          <p:cNvPr id="6" name="Foliennummernplatzhalter 5"/>
          <p:cNvSpPr>
            <a:spLocks noGrp="1"/>
          </p:cNvSpPr>
          <p:nvPr>
            <p:ph type="sldNum" sz="quarter" idx="12"/>
          </p:nvPr>
        </p:nvSpPr>
        <p:spPr bwMode="auto"/>
        <p:txBody>
          <a:bodyPr/>
          <a:lstStyle/>
          <a:p>
            <a:pPr>
              <a:defRPr/>
            </a:pPr>
            <a:fld id="{68EB983F-8B0B-4AF9-B95F-82DF6E329D7A}" type="slidenum">
              <a:rPr lang="de-DE"/>
              <a:t>5</a:t>
            </a:fld>
            <a:endParaRPr lang="de-DE" dirty="0"/>
          </a:p>
        </p:txBody>
      </p:sp>
    </p:spTree>
  </p:cSld>
  <p:clrMapOvr>
    <a:masterClrMapping/>
  </p:clrMapOvr>
  <p:extLst mod="1">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626" name="Titel 6"/>
          <p:cNvSpPr>
            <a:spLocks noGrp="1"/>
          </p:cNvSpPr>
          <p:nvPr>
            <p:ph type="title" idx="4294967295"/>
          </p:nvPr>
        </p:nvSpPr>
        <p:spPr bwMode="auto">
          <a:xfrm>
            <a:off x="267900" y="908724"/>
            <a:ext cx="8480567" cy="913943"/>
          </a:xfrm>
          <a:prstGeom prst="rect">
            <a:avLst/>
          </a:prstGeom>
        </p:spPr>
        <p:txBody>
          <a:bodyPr anchor="ctr"/>
          <a:lstStyle/>
          <a:p>
            <a:pPr algn="l">
              <a:defRPr/>
            </a:pPr>
            <a:r>
              <a:rPr lang="de-DE" sz="2600" b="1" dirty="0" err="1"/>
              <a:t>Literater</a:t>
            </a:r>
            <a:r>
              <a:rPr lang="de-DE" sz="2600" b="1" dirty="0"/>
              <a:t> Sprachausbau in der (Bildungs-)Biographie</a:t>
            </a:r>
            <a:endParaRPr lang="de-DE" sz="2600" b="1" dirty="0">
              <a:ln>
                <a:solidFill>
                  <a:schemeClr val="tx1"/>
                </a:solidFill>
              </a:ln>
              <a:solidFill>
                <a:srgbClr val="0099FF"/>
              </a:solidFill>
            </a:endParaRPr>
          </a:p>
        </p:txBody>
      </p:sp>
      <p:sp>
        <p:nvSpPr>
          <p:cNvPr id="26634" name="Rechteck 1"/>
          <p:cNvSpPr>
            <a:spLocks noChangeArrowheads="1"/>
          </p:cNvSpPr>
          <p:nvPr/>
        </p:nvSpPr>
        <p:spPr bwMode="auto">
          <a:xfrm>
            <a:off x="5508104" y="6309321"/>
            <a:ext cx="3162482" cy="261600"/>
          </a:xfrm>
          <a:prstGeom prst="rect">
            <a:avLst/>
          </a:prstGeom>
          <a:noFill/>
          <a:ln>
            <a:noFill/>
          </a:ln>
        </p:spPr>
        <p:txBody>
          <a:bodyPr wrap="square" lIns="91429" tIns="45715" rIns="91429" bIns="45715">
            <a:spAutoFit/>
          </a:bodyPr>
          <a:lstStyle>
            <a:lvl1pPr>
              <a:spcBef>
                <a:spcPts val="575"/>
              </a:spcBef>
              <a:buClr>
                <a:schemeClr val="accent1"/>
              </a:buClr>
              <a:buSzPct val="85000"/>
              <a:buFont typeface="Wingdings 2"/>
              <a:buChar char=""/>
              <a:defRPr sz="2400">
                <a:solidFill>
                  <a:schemeClr val="tx1"/>
                </a:solidFill>
                <a:latin typeface="Calibri"/>
              </a:defRPr>
            </a:lvl1pPr>
            <a:lvl2pPr marL="742950" indent="-285750">
              <a:spcBef>
                <a:spcPts val="375"/>
              </a:spcBef>
              <a:buClr>
                <a:schemeClr val="accent2"/>
              </a:buClr>
              <a:buSzPct val="85000"/>
              <a:buFont typeface="Wingdings 2"/>
              <a:buChar char=""/>
              <a:defRPr sz="2000">
                <a:solidFill>
                  <a:schemeClr val="tx1"/>
                </a:solidFill>
                <a:latin typeface="Calibri"/>
              </a:defRPr>
            </a:lvl2pPr>
            <a:lvl3pPr marL="1143000" indent="-228600">
              <a:spcBef>
                <a:spcPts val="375"/>
              </a:spcBef>
              <a:buClr>
                <a:srgbClr val="BCCEBD"/>
              </a:buClr>
              <a:buSzPct val="85000"/>
              <a:buFont typeface="Wingdings 2"/>
              <a:buChar char=""/>
              <a:defRPr>
                <a:solidFill>
                  <a:schemeClr val="tx1"/>
                </a:solidFill>
                <a:latin typeface="Calibri"/>
              </a:defRPr>
            </a:lvl3pPr>
            <a:lvl4pPr marL="1600200" indent="-228600">
              <a:spcBef>
                <a:spcPts val="375"/>
              </a:spcBef>
              <a:buClr>
                <a:srgbClr val="A8CDD7"/>
              </a:buClr>
              <a:buSzPct val="80000"/>
              <a:buFont typeface="Wingdings 2"/>
              <a:buChar char=""/>
              <a:defRPr>
                <a:solidFill>
                  <a:schemeClr val="tx1"/>
                </a:solidFill>
                <a:latin typeface="Calibri"/>
              </a:defRPr>
            </a:lvl4pPr>
            <a:lvl5pPr marL="2057400" indent="-228600">
              <a:spcBef>
                <a:spcPts val="375"/>
              </a:spcBef>
              <a:buClr>
                <a:srgbClr val="A8CDD7"/>
              </a:buClr>
              <a:buChar char="o"/>
              <a:defRPr>
                <a:solidFill>
                  <a:schemeClr val="tx1"/>
                </a:solidFill>
                <a:latin typeface="Calibri"/>
              </a:defRPr>
            </a:lvl5pPr>
            <a:lvl6pPr marL="2514600" indent="-228600">
              <a:spcBef>
                <a:spcPts val="375"/>
              </a:spcBef>
              <a:spcAft>
                <a:spcPts val="0"/>
              </a:spcAft>
              <a:buClr>
                <a:srgbClr val="A8CDD7"/>
              </a:buClr>
              <a:buChar char="o"/>
              <a:defRPr>
                <a:solidFill>
                  <a:schemeClr val="tx1"/>
                </a:solidFill>
                <a:latin typeface="Calibri"/>
              </a:defRPr>
            </a:lvl6pPr>
            <a:lvl7pPr marL="2971800" indent="-228600">
              <a:spcBef>
                <a:spcPts val="375"/>
              </a:spcBef>
              <a:spcAft>
                <a:spcPts val="0"/>
              </a:spcAft>
              <a:buClr>
                <a:srgbClr val="A8CDD7"/>
              </a:buClr>
              <a:buChar char="o"/>
              <a:defRPr>
                <a:solidFill>
                  <a:schemeClr val="tx1"/>
                </a:solidFill>
                <a:latin typeface="Calibri"/>
              </a:defRPr>
            </a:lvl7pPr>
            <a:lvl8pPr marL="3429000" indent="-228600">
              <a:spcBef>
                <a:spcPts val="375"/>
              </a:spcBef>
              <a:spcAft>
                <a:spcPts val="0"/>
              </a:spcAft>
              <a:buClr>
                <a:srgbClr val="A8CDD7"/>
              </a:buClr>
              <a:buChar char="o"/>
              <a:defRPr>
                <a:solidFill>
                  <a:schemeClr val="tx1"/>
                </a:solidFill>
                <a:latin typeface="Calibri"/>
              </a:defRPr>
            </a:lvl8pPr>
            <a:lvl9pPr marL="3886200" indent="-228600">
              <a:spcBef>
                <a:spcPts val="375"/>
              </a:spcBef>
              <a:spcAft>
                <a:spcPts val="0"/>
              </a:spcAft>
              <a:buClr>
                <a:srgbClr val="A8CDD7"/>
              </a:buClr>
              <a:buChar char="o"/>
              <a:defRPr>
                <a:solidFill>
                  <a:schemeClr val="tx1"/>
                </a:solidFill>
                <a:latin typeface="Calibri"/>
              </a:defRPr>
            </a:lvl9pPr>
          </a:lstStyle>
          <a:p>
            <a:pPr algn="r">
              <a:spcBef>
                <a:spcPts val="0"/>
              </a:spcBef>
              <a:buClrTx/>
              <a:buSzTx/>
              <a:buNone/>
              <a:defRPr/>
            </a:pPr>
            <a:r>
              <a:rPr lang="de-DE" sz="1100" dirty="0">
                <a:solidFill>
                  <a:schemeClr val="bg1">
                    <a:lumMod val="50000"/>
                  </a:schemeClr>
                </a:solidFill>
                <a:ea typeface="Arial Unicode MS"/>
                <a:cs typeface="Arial Unicode MS"/>
              </a:rPr>
              <a:t>(Darstellung angelehnt an Maas, 2008, S. 415)</a:t>
            </a:r>
            <a:endParaRPr dirty="0">
              <a:solidFill>
                <a:schemeClr val="bg1">
                  <a:lumMod val="50000"/>
                </a:schemeClr>
              </a:solidFill>
            </a:endParaRPr>
          </a:p>
        </p:txBody>
      </p:sp>
      <p:graphicFrame>
        <p:nvGraphicFramePr>
          <p:cNvPr id="4" name="Diagramm 3"/>
          <p:cNvGraphicFramePr>
            <a:graphicFrameLocks/>
          </p:cNvGraphicFramePr>
          <p:nvPr/>
        </p:nvGraphicFramePr>
        <p:xfrm>
          <a:off x="267896" y="1943526"/>
          <a:ext cx="8336552" cy="4365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Gerade Verbindung mit Pfeil 5"/>
          <p:cNvCxnSpPr>
            <a:cxnSpLocks/>
          </p:cNvCxnSpPr>
          <p:nvPr/>
        </p:nvCxnSpPr>
        <p:spPr bwMode="auto">
          <a:xfrm flipV="1">
            <a:off x="2483768" y="1628802"/>
            <a:ext cx="0" cy="360039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bwMode="auto">
          <a:xfrm>
            <a:off x="1648943" y="4859868"/>
            <a:ext cx="856325" cy="369332"/>
          </a:xfrm>
          <a:prstGeom prst="rect">
            <a:avLst/>
          </a:prstGeom>
          <a:noFill/>
        </p:spPr>
        <p:txBody>
          <a:bodyPr wrap="none" rtlCol="0">
            <a:spAutoFit/>
          </a:bodyPr>
          <a:lstStyle/>
          <a:p>
            <a:pPr>
              <a:defRPr/>
            </a:pPr>
            <a:r>
              <a:rPr lang="de-DE"/>
              <a:t>0 Jahre</a:t>
            </a:r>
          </a:p>
        </p:txBody>
      </p:sp>
      <p:sp>
        <p:nvSpPr>
          <p:cNvPr id="12" name="Textfeld 11"/>
          <p:cNvSpPr txBox="1"/>
          <p:nvPr/>
        </p:nvSpPr>
        <p:spPr bwMode="auto">
          <a:xfrm>
            <a:off x="1674092" y="4490536"/>
            <a:ext cx="740908" cy="369332"/>
          </a:xfrm>
          <a:prstGeom prst="rect">
            <a:avLst/>
          </a:prstGeom>
          <a:noFill/>
        </p:spPr>
        <p:txBody>
          <a:bodyPr wrap="none" rtlCol="0">
            <a:spAutoFit/>
          </a:bodyPr>
          <a:lstStyle/>
          <a:p>
            <a:pPr>
              <a:defRPr/>
            </a:pPr>
            <a:r>
              <a:rPr lang="de-DE"/>
              <a:t>1 Jahr</a:t>
            </a:r>
          </a:p>
        </p:txBody>
      </p:sp>
      <p:sp>
        <p:nvSpPr>
          <p:cNvPr id="13" name="Textfeld 12"/>
          <p:cNvSpPr txBox="1"/>
          <p:nvPr/>
        </p:nvSpPr>
        <p:spPr bwMode="auto">
          <a:xfrm>
            <a:off x="1616387" y="3751872"/>
            <a:ext cx="856325" cy="369332"/>
          </a:xfrm>
          <a:prstGeom prst="rect">
            <a:avLst/>
          </a:prstGeom>
          <a:noFill/>
        </p:spPr>
        <p:txBody>
          <a:bodyPr wrap="none" rtlCol="0">
            <a:spAutoFit/>
          </a:bodyPr>
          <a:lstStyle/>
          <a:p>
            <a:pPr>
              <a:defRPr/>
            </a:pPr>
            <a:r>
              <a:rPr lang="de-DE"/>
              <a:t>3 Jahre</a:t>
            </a:r>
          </a:p>
        </p:txBody>
      </p:sp>
      <p:sp>
        <p:nvSpPr>
          <p:cNvPr id="14" name="Textfeld 13"/>
          <p:cNvSpPr txBox="1"/>
          <p:nvPr/>
        </p:nvSpPr>
        <p:spPr bwMode="auto">
          <a:xfrm>
            <a:off x="1577848" y="3039741"/>
            <a:ext cx="856325" cy="369332"/>
          </a:xfrm>
          <a:prstGeom prst="rect">
            <a:avLst/>
          </a:prstGeom>
          <a:noFill/>
        </p:spPr>
        <p:txBody>
          <a:bodyPr wrap="none" rtlCol="0">
            <a:spAutoFit/>
          </a:bodyPr>
          <a:lstStyle/>
          <a:p>
            <a:pPr>
              <a:defRPr/>
            </a:pPr>
            <a:r>
              <a:rPr lang="de-DE"/>
              <a:t>6 Jahre</a:t>
            </a:r>
          </a:p>
        </p:txBody>
      </p:sp>
      <p:sp>
        <p:nvSpPr>
          <p:cNvPr id="15" name="Textfeld 14"/>
          <p:cNvSpPr txBox="1"/>
          <p:nvPr/>
        </p:nvSpPr>
        <p:spPr bwMode="auto">
          <a:xfrm>
            <a:off x="1531925" y="2327609"/>
            <a:ext cx="973343" cy="369332"/>
          </a:xfrm>
          <a:prstGeom prst="rect">
            <a:avLst/>
          </a:prstGeom>
          <a:noFill/>
        </p:spPr>
        <p:txBody>
          <a:bodyPr wrap="none" rtlCol="0">
            <a:spAutoFit/>
          </a:bodyPr>
          <a:lstStyle/>
          <a:p>
            <a:pPr>
              <a:defRPr/>
            </a:pPr>
            <a:r>
              <a:rPr lang="de-DE"/>
              <a:t>16 Jahre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626" name="Titel 6"/>
          <p:cNvSpPr>
            <a:spLocks noGrp="1"/>
          </p:cNvSpPr>
          <p:nvPr>
            <p:ph type="title" idx="4294967295"/>
          </p:nvPr>
        </p:nvSpPr>
        <p:spPr bwMode="auto">
          <a:xfrm>
            <a:off x="195892" y="896269"/>
            <a:ext cx="8480567" cy="913943"/>
          </a:xfrm>
          <a:prstGeom prst="rect">
            <a:avLst/>
          </a:prstGeom>
        </p:spPr>
        <p:txBody>
          <a:bodyPr anchor="ctr"/>
          <a:lstStyle/>
          <a:p>
            <a:pPr algn="r">
              <a:defRPr/>
            </a:pPr>
            <a:r>
              <a:rPr lang="de-DE" sz="2600" b="1"/>
              <a:t>Literater Sprachausbau in Relation zum </a:t>
            </a:r>
            <a:r>
              <a:rPr lang="de-DE" sz="2600" b="1">
                <a:ln>
                  <a:solidFill>
                    <a:schemeClr val="tx1"/>
                  </a:solidFill>
                </a:ln>
                <a:solidFill>
                  <a:srgbClr val="0099FF"/>
                </a:solidFill>
              </a:rPr>
              <a:t>Immigrationszeitpunkt</a:t>
            </a:r>
            <a:endParaRPr/>
          </a:p>
        </p:txBody>
      </p:sp>
      <p:sp>
        <p:nvSpPr>
          <p:cNvPr id="26634" name="Rechteck 1"/>
          <p:cNvSpPr>
            <a:spLocks noChangeArrowheads="1"/>
          </p:cNvSpPr>
          <p:nvPr/>
        </p:nvSpPr>
        <p:spPr bwMode="auto">
          <a:xfrm>
            <a:off x="5513972" y="6311835"/>
            <a:ext cx="3162482" cy="261600"/>
          </a:xfrm>
          <a:prstGeom prst="rect">
            <a:avLst/>
          </a:prstGeom>
          <a:noFill/>
          <a:ln>
            <a:noFill/>
          </a:ln>
        </p:spPr>
        <p:txBody>
          <a:bodyPr wrap="square" lIns="91429" tIns="45715" rIns="91429" bIns="45715">
            <a:spAutoFit/>
          </a:bodyPr>
          <a:lstStyle>
            <a:lvl1pPr>
              <a:spcBef>
                <a:spcPts val="575"/>
              </a:spcBef>
              <a:buClr>
                <a:schemeClr val="accent1"/>
              </a:buClr>
              <a:buSzPct val="85000"/>
              <a:buFont typeface="Wingdings 2"/>
              <a:buChar char=""/>
              <a:defRPr sz="2400">
                <a:solidFill>
                  <a:schemeClr val="tx1"/>
                </a:solidFill>
                <a:latin typeface="Calibri"/>
              </a:defRPr>
            </a:lvl1pPr>
            <a:lvl2pPr marL="742950" indent="-285750">
              <a:spcBef>
                <a:spcPts val="375"/>
              </a:spcBef>
              <a:buClr>
                <a:schemeClr val="accent2"/>
              </a:buClr>
              <a:buSzPct val="85000"/>
              <a:buFont typeface="Wingdings 2"/>
              <a:buChar char=""/>
              <a:defRPr sz="2000">
                <a:solidFill>
                  <a:schemeClr val="tx1"/>
                </a:solidFill>
                <a:latin typeface="Calibri"/>
              </a:defRPr>
            </a:lvl2pPr>
            <a:lvl3pPr marL="1143000" indent="-228600">
              <a:spcBef>
                <a:spcPts val="375"/>
              </a:spcBef>
              <a:buClr>
                <a:srgbClr val="BCCEBD"/>
              </a:buClr>
              <a:buSzPct val="85000"/>
              <a:buFont typeface="Wingdings 2"/>
              <a:buChar char=""/>
              <a:defRPr>
                <a:solidFill>
                  <a:schemeClr val="tx1"/>
                </a:solidFill>
                <a:latin typeface="Calibri"/>
              </a:defRPr>
            </a:lvl3pPr>
            <a:lvl4pPr marL="1600200" indent="-228600">
              <a:spcBef>
                <a:spcPts val="375"/>
              </a:spcBef>
              <a:buClr>
                <a:srgbClr val="A8CDD7"/>
              </a:buClr>
              <a:buSzPct val="80000"/>
              <a:buFont typeface="Wingdings 2"/>
              <a:buChar char=""/>
              <a:defRPr>
                <a:solidFill>
                  <a:schemeClr val="tx1"/>
                </a:solidFill>
                <a:latin typeface="Calibri"/>
              </a:defRPr>
            </a:lvl4pPr>
            <a:lvl5pPr marL="2057400" indent="-228600">
              <a:spcBef>
                <a:spcPts val="375"/>
              </a:spcBef>
              <a:buClr>
                <a:srgbClr val="A8CDD7"/>
              </a:buClr>
              <a:buChar char="o"/>
              <a:defRPr>
                <a:solidFill>
                  <a:schemeClr val="tx1"/>
                </a:solidFill>
                <a:latin typeface="Calibri"/>
              </a:defRPr>
            </a:lvl5pPr>
            <a:lvl6pPr marL="2514600" indent="-228600">
              <a:spcBef>
                <a:spcPts val="375"/>
              </a:spcBef>
              <a:spcAft>
                <a:spcPts val="0"/>
              </a:spcAft>
              <a:buClr>
                <a:srgbClr val="A8CDD7"/>
              </a:buClr>
              <a:buChar char="o"/>
              <a:defRPr>
                <a:solidFill>
                  <a:schemeClr val="tx1"/>
                </a:solidFill>
                <a:latin typeface="Calibri"/>
              </a:defRPr>
            </a:lvl6pPr>
            <a:lvl7pPr marL="2971800" indent="-228600">
              <a:spcBef>
                <a:spcPts val="375"/>
              </a:spcBef>
              <a:spcAft>
                <a:spcPts val="0"/>
              </a:spcAft>
              <a:buClr>
                <a:srgbClr val="A8CDD7"/>
              </a:buClr>
              <a:buChar char="o"/>
              <a:defRPr>
                <a:solidFill>
                  <a:schemeClr val="tx1"/>
                </a:solidFill>
                <a:latin typeface="Calibri"/>
              </a:defRPr>
            </a:lvl7pPr>
            <a:lvl8pPr marL="3429000" indent="-228600">
              <a:spcBef>
                <a:spcPts val="375"/>
              </a:spcBef>
              <a:spcAft>
                <a:spcPts val="0"/>
              </a:spcAft>
              <a:buClr>
                <a:srgbClr val="A8CDD7"/>
              </a:buClr>
              <a:buChar char="o"/>
              <a:defRPr>
                <a:solidFill>
                  <a:schemeClr val="tx1"/>
                </a:solidFill>
                <a:latin typeface="Calibri"/>
              </a:defRPr>
            </a:lvl8pPr>
            <a:lvl9pPr marL="3886200" indent="-228600">
              <a:spcBef>
                <a:spcPts val="375"/>
              </a:spcBef>
              <a:spcAft>
                <a:spcPts val="0"/>
              </a:spcAft>
              <a:buClr>
                <a:srgbClr val="A8CDD7"/>
              </a:buClr>
              <a:buChar char="o"/>
              <a:defRPr>
                <a:solidFill>
                  <a:schemeClr val="tx1"/>
                </a:solidFill>
                <a:latin typeface="Calibri"/>
              </a:defRPr>
            </a:lvl9pPr>
          </a:lstStyle>
          <a:p>
            <a:pPr algn="r">
              <a:spcBef>
                <a:spcPts val="0"/>
              </a:spcBef>
              <a:buClrTx/>
              <a:buSzTx/>
              <a:buNone/>
              <a:defRPr/>
            </a:pPr>
            <a:r>
              <a:rPr lang="de-DE" sz="1100" dirty="0">
                <a:solidFill>
                  <a:schemeClr val="bg1">
                    <a:lumMod val="50000"/>
                  </a:schemeClr>
                </a:solidFill>
                <a:ea typeface="Arial Unicode MS"/>
                <a:cs typeface="Arial Unicode MS"/>
              </a:rPr>
              <a:t>(Darstellung angelehnt an Maas, 2008, S. 415)</a:t>
            </a:r>
            <a:endParaRPr dirty="0">
              <a:solidFill>
                <a:schemeClr val="bg1">
                  <a:lumMod val="50000"/>
                </a:schemeClr>
              </a:solidFill>
            </a:endParaRPr>
          </a:p>
        </p:txBody>
      </p:sp>
      <p:graphicFrame>
        <p:nvGraphicFramePr>
          <p:cNvPr id="4" name="Diagramm 3"/>
          <p:cNvGraphicFramePr>
            <a:graphicFrameLocks/>
          </p:cNvGraphicFramePr>
          <p:nvPr/>
        </p:nvGraphicFramePr>
        <p:xfrm>
          <a:off x="267896" y="1943526"/>
          <a:ext cx="8336552" cy="4365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Gerade Verbindung mit Pfeil 5"/>
          <p:cNvCxnSpPr>
            <a:cxnSpLocks/>
          </p:cNvCxnSpPr>
          <p:nvPr/>
        </p:nvCxnSpPr>
        <p:spPr bwMode="auto">
          <a:xfrm flipV="1">
            <a:off x="2483768" y="1628802"/>
            <a:ext cx="0" cy="360039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bwMode="auto">
          <a:xfrm>
            <a:off x="1648943" y="4859868"/>
            <a:ext cx="856325" cy="369332"/>
          </a:xfrm>
          <a:prstGeom prst="rect">
            <a:avLst/>
          </a:prstGeom>
          <a:noFill/>
        </p:spPr>
        <p:txBody>
          <a:bodyPr wrap="none" rtlCol="0">
            <a:spAutoFit/>
          </a:bodyPr>
          <a:lstStyle/>
          <a:p>
            <a:pPr>
              <a:defRPr/>
            </a:pPr>
            <a:r>
              <a:rPr lang="de-DE"/>
              <a:t>0 Jahre</a:t>
            </a:r>
          </a:p>
        </p:txBody>
      </p:sp>
      <p:sp>
        <p:nvSpPr>
          <p:cNvPr id="12" name="Textfeld 11"/>
          <p:cNvSpPr txBox="1"/>
          <p:nvPr/>
        </p:nvSpPr>
        <p:spPr bwMode="auto">
          <a:xfrm>
            <a:off x="1674092" y="4490536"/>
            <a:ext cx="740908" cy="369332"/>
          </a:xfrm>
          <a:prstGeom prst="rect">
            <a:avLst/>
          </a:prstGeom>
          <a:noFill/>
        </p:spPr>
        <p:txBody>
          <a:bodyPr wrap="none" rtlCol="0">
            <a:spAutoFit/>
          </a:bodyPr>
          <a:lstStyle/>
          <a:p>
            <a:pPr>
              <a:defRPr/>
            </a:pPr>
            <a:r>
              <a:rPr lang="de-DE"/>
              <a:t>1 Jahr</a:t>
            </a:r>
          </a:p>
        </p:txBody>
      </p:sp>
      <p:sp>
        <p:nvSpPr>
          <p:cNvPr id="13" name="Textfeld 12"/>
          <p:cNvSpPr txBox="1"/>
          <p:nvPr/>
        </p:nvSpPr>
        <p:spPr bwMode="auto">
          <a:xfrm>
            <a:off x="1616387" y="3751872"/>
            <a:ext cx="856325" cy="369332"/>
          </a:xfrm>
          <a:prstGeom prst="rect">
            <a:avLst/>
          </a:prstGeom>
          <a:noFill/>
        </p:spPr>
        <p:txBody>
          <a:bodyPr wrap="none" rtlCol="0">
            <a:spAutoFit/>
          </a:bodyPr>
          <a:lstStyle/>
          <a:p>
            <a:pPr>
              <a:defRPr/>
            </a:pPr>
            <a:r>
              <a:rPr lang="de-DE"/>
              <a:t>3 Jahre</a:t>
            </a:r>
          </a:p>
        </p:txBody>
      </p:sp>
      <p:sp>
        <p:nvSpPr>
          <p:cNvPr id="14" name="Textfeld 13"/>
          <p:cNvSpPr txBox="1"/>
          <p:nvPr/>
        </p:nvSpPr>
        <p:spPr bwMode="auto">
          <a:xfrm>
            <a:off x="1577848" y="3039741"/>
            <a:ext cx="856325" cy="369332"/>
          </a:xfrm>
          <a:prstGeom prst="rect">
            <a:avLst/>
          </a:prstGeom>
          <a:noFill/>
        </p:spPr>
        <p:txBody>
          <a:bodyPr wrap="none" rtlCol="0">
            <a:spAutoFit/>
          </a:bodyPr>
          <a:lstStyle/>
          <a:p>
            <a:pPr>
              <a:defRPr/>
            </a:pPr>
            <a:r>
              <a:rPr lang="de-DE"/>
              <a:t>6 Jahre</a:t>
            </a:r>
          </a:p>
        </p:txBody>
      </p:sp>
      <p:sp>
        <p:nvSpPr>
          <p:cNvPr id="15" name="Textfeld 14"/>
          <p:cNvSpPr txBox="1"/>
          <p:nvPr/>
        </p:nvSpPr>
        <p:spPr bwMode="auto">
          <a:xfrm>
            <a:off x="1531925" y="2327609"/>
            <a:ext cx="973343" cy="369332"/>
          </a:xfrm>
          <a:prstGeom prst="rect">
            <a:avLst/>
          </a:prstGeom>
          <a:noFill/>
        </p:spPr>
        <p:txBody>
          <a:bodyPr wrap="none" rtlCol="0">
            <a:spAutoFit/>
          </a:bodyPr>
          <a:lstStyle/>
          <a:p>
            <a:pPr>
              <a:defRPr/>
            </a:pPr>
            <a:r>
              <a:rPr lang="de-DE"/>
              <a:t>16 Jahre</a:t>
            </a:r>
          </a:p>
        </p:txBody>
      </p:sp>
      <p:sp>
        <p:nvSpPr>
          <p:cNvPr id="16" name="Pfeil nach rechts 15"/>
          <p:cNvSpPr/>
          <p:nvPr/>
        </p:nvSpPr>
        <p:spPr bwMode="auto">
          <a:xfrm>
            <a:off x="195888" y="4725144"/>
            <a:ext cx="1282390" cy="45005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 name="Pfeil nach rechts 19"/>
          <p:cNvSpPr/>
          <p:nvPr/>
        </p:nvSpPr>
        <p:spPr bwMode="auto">
          <a:xfrm>
            <a:off x="195892" y="3656012"/>
            <a:ext cx="1241935" cy="45005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p:cNvSpPr/>
          <p:nvPr/>
        </p:nvSpPr>
        <p:spPr bwMode="auto">
          <a:xfrm>
            <a:off x="195889" y="3000693"/>
            <a:ext cx="1241934" cy="45005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Pfeil nach rechts 21"/>
          <p:cNvSpPr/>
          <p:nvPr/>
        </p:nvSpPr>
        <p:spPr bwMode="auto">
          <a:xfrm>
            <a:off x="195889" y="2483980"/>
            <a:ext cx="1240362" cy="45005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sz="4000"/>
              <a:t>Die Sprache(n) des Chemieunterrichts</a:t>
            </a:r>
            <a:endParaRPr/>
          </a:p>
        </p:txBody>
      </p:sp>
      <p:sp>
        <p:nvSpPr>
          <p:cNvPr id="3" name="Textplatzhalter 2"/>
          <p:cNvSpPr>
            <a:spLocks noGrp="1"/>
          </p:cNvSpPr>
          <p:nvPr>
            <p:ph type="body" idx="1"/>
          </p:nvPr>
        </p:nvSpPr>
        <p:spPr bwMode="auto"/>
        <p:txBody>
          <a:bodyPr/>
          <a:lstStyle/>
          <a:p>
            <a:pPr>
              <a:defRPr/>
            </a:pPr>
            <a:endParaRPr lang="de-DE"/>
          </a:p>
          <a:p>
            <a:pPr>
              <a:defRPr/>
            </a:pPr>
            <a:r>
              <a:rPr lang="de-DE"/>
              <a:t>Wiederholung</a:t>
            </a:r>
            <a:endParaRPr/>
          </a:p>
        </p:txBody>
      </p:sp>
      <p:sp>
        <p:nvSpPr>
          <p:cNvPr id="4" name="Foliennummernplatzhalter 3"/>
          <p:cNvSpPr>
            <a:spLocks noGrp="1"/>
          </p:cNvSpPr>
          <p:nvPr>
            <p:ph type="sldNum" sz="quarter" idx="12"/>
          </p:nvPr>
        </p:nvSpPr>
        <p:spPr bwMode="auto"/>
        <p:txBody>
          <a:bodyPr/>
          <a:lstStyle/>
          <a:p>
            <a:pPr>
              <a:defRPr/>
            </a:pPr>
            <a:fld id="{68EB983F-8B0B-4AF9-B95F-82DF6E329D7A}" type="slidenum">
              <a:rPr lang="de-DE"/>
              <a:t>8</a:t>
            </a:fld>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120" y="260648"/>
            <a:ext cx="6050005" cy="743522"/>
          </a:xfrm>
          <a:prstGeom prst="rect">
            <a:avLst/>
          </a:prstGeom>
          <a:ln>
            <a:solidFill>
              <a:schemeClr val="tx1"/>
            </a:solidFill>
          </a:ln>
        </p:spPr>
        <p:txBody>
          <a:bodyPr>
            <a:noAutofit/>
          </a:bodyPr>
          <a:lstStyle/>
          <a:p>
            <a:pPr>
              <a:defRPr/>
            </a:pPr>
            <a:r>
              <a:rPr lang="de-DE" sz="2600" b="1" dirty="0"/>
              <a:t>Das chemische Dreieck (Johnstone-Dreieck)</a:t>
            </a:r>
            <a:endParaRPr dirty="0"/>
          </a:p>
        </p:txBody>
      </p:sp>
      <p:sp>
        <p:nvSpPr>
          <p:cNvPr id="5" name="Rechteck 4"/>
          <p:cNvSpPr/>
          <p:nvPr/>
        </p:nvSpPr>
        <p:spPr bwMode="auto">
          <a:xfrm>
            <a:off x="7848241" y="6285328"/>
            <a:ext cx="1295763" cy="405045"/>
          </a:xfrm>
          <a:prstGeom prst="rect">
            <a:avLst/>
          </a:prstGeom>
          <a:solidFill>
            <a:srgbClr val="89BA17"/>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de-DE" sz="1350">
              <a:solidFill>
                <a:prstClr val="white"/>
              </a:solidFill>
              <a:latin typeface="Calibri"/>
            </a:endParaRPr>
          </a:p>
        </p:txBody>
      </p:sp>
      <p:pic>
        <p:nvPicPr>
          <p:cNvPr id="6" name="Bild 6" descr="BUW_Logo-weiss.png"/>
          <p:cNvPicPr>
            <a:picLocks noChangeAspect="1"/>
          </p:cNvPicPr>
          <p:nvPr/>
        </p:nvPicPr>
        <p:blipFill>
          <a:blip r:embed="rId3"/>
          <a:stretch/>
        </p:blipFill>
        <p:spPr bwMode="auto">
          <a:xfrm>
            <a:off x="7982267" y="6331253"/>
            <a:ext cx="859565" cy="313193"/>
          </a:xfrm>
          <a:prstGeom prst="rect">
            <a:avLst/>
          </a:prstGeom>
        </p:spPr>
      </p:pic>
      <p:sp>
        <p:nvSpPr>
          <p:cNvPr id="7" name="Foliennummernplatzhalter 1"/>
          <p:cNvSpPr txBox="1"/>
          <p:nvPr/>
        </p:nvSpPr>
        <p:spPr bwMode="auto">
          <a:xfrm>
            <a:off x="7180526" y="5237549"/>
            <a:ext cx="2194560" cy="1047779"/>
          </a:xfrm>
          <a:prstGeom prst="rect">
            <a:avLst/>
          </a:prstGeom>
        </p:spPr>
        <p:txBody>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685800">
              <a:defRPr/>
            </a:pPr>
            <a:endParaRPr lang="de-DE" sz="4500">
              <a:solidFill>
                <a:srgbClr val="89BA17">
                  <a:alpha val="25000"/>
                </a:srgbClr>
              </a:solidFill>
              <a:latin typeface="Calibri"/>
            </a:endParaRPr>
          </a:p>
        </p:txBody>
      </p:sp>
      <p:sp>
        <p:nvSpPr>
          <p:cNvPr id="14" name="Gleichschenkliges Dreieck 13"/>
          <p:cNvSpPr/>
          <p:nvPr/>
        </p:nvSpPr>
        <p:spPr bwMode="auto">
          <a:xfrm>
            <a:off x="1475655" y="2073091"/>
            <a:ext cx="3532914" cy="2407529"/>
          </a:xfrm>
          <a:prstGeom prst="triangle">
            <a:avLst>
              <a:gd name="adj" fmla="val 48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de-DE" sz="1350">
              <a:solidFill>
                <a:prstClr val="white"/>
              </a:solidFill>
              <a:latin typeface="Calibri"/>
            </a:endParaRPr>
          </a:p>
        </p:txBody>
      </p:sp>
      <p:sp>
        <p:nvSpPr>
          <p:cNvPr id="15" name="Textfeld 14"/>
          <p:cNvSpPr txBox="1"/>
          <p:nvPr/>
        </p:nvSpPr>
        <p:spPr bwMode="auto">
          <a:xfrm>
            <a:off x="2231572" y="1412239"/>
            <a:ext cx="1920399" cy="584775"/>
          </a:xfrm>
          <a:prstGeom prst="rect">
            <a:avLst/>
          </a:prstGeom>
          <a:noFill/>
        </p:spPr>
        <p:txBody>
          <a:bodyPr wrap="none" rtlCol="0">
            <a:spAutoFit/>
          </a:bodyPr>
          <a:lstStyle/>
          <a:p>
            <a:pPr algn="ctr" defTabSz="685800">
              <a:defRPr/>
            </a:pPr>
            <a:r>
              <a:rPr lang="de-DE" sz="1600" b="1">
                <a:solidFill>
                  <a:srgbClr val="70AD47"/>
                </a:solidFill>
                <a:latin typeface="Calibri"/>
              </a:rPr>
              <a:t>Beobachtungsebene</a:t>
            </a:r>
            <a:endParaRPr/>
          </a:p>
          <a:p>
            <a:pPr algn="ctr" defTabSz="685800">
              <a:defRPr/>
            </a:pPr>
            <a:r>
              <a:rPr lang="de-DE" sz="1600" b="1">
                <a:solidFill>
                  <a:srgbClr val="70AD47"/>
                </a:solidFill>
                <a:latin typeface="Calibri"/>
              </a:rPr>
              <a:t>„macro“</a:t>
            </a:r>
            <a:endParaRPr/>
          </a:p>
        </p:txBody>
      </p:sp>
      <p:sp>
        <p:nvSpPr>
          <p:cNvPr id="16" name="Textfeld 15"/>
          <p:cNvSpPr txBox="1"/>
          <p:nvPr/>
        </p:nvSpPr>
        <p:spPr bwMode="auto">
          <a:xfrm>
            <a:off x="4525510" y="4528811"/>
            <a:ext cx="1775615" cy="584775"/>
          </a:xfrm>
          <a:prstGeom prst="rect">
            <a:avLst/>
          </a:prstGeom>
          <a:noFill/>
        </p:spPr>
        <p:txBody>
          <a:bodyPr wrap="none" rtlCol="0">
            <a:spAutoFit/>
          </a:bodyPr>
          <a:lstStyle/>
          <a:p>
            <a:pPr algn="ctr" defTabSz="685800">
              <a:defRPr/>
            </a:pPr>
            <a:r>
              <a:rPr lang="de-DE" sz="1600" b="1" dirty="0">
                <a:solidFill>
                  <a:srgbClr val="70AD47"/>
                </a:solidFill>
              </a:rPr>
              <a:t>Symbolebene</a:t>
            </a:r>
            <a:endParaRPr dirty="0"/>
          </a:p>
          <a:p>
            <a:pPr algn="ctr" defTabSz="685800">
              <a:defRPr/>
            </a:pPr>
            <a:r>
              <a:rPr lang="de-DE" sz="1600" b="1" dirty="0">
                <a:solidFill>
                  <a:srgbClr val="70AD47"/>
                </a:solidFill>
              </a:rPr>
              <a:t>„</a:t>
            </a:r>
            <a:r>
              <a:rPr lang="de-DE" sz="1600" b="1" dirty="0" err="1">
                <a:solidFill>
                  <a:srgbClr val="70AD47"/>
                </a:solidFill>
              </a:rPr>
              <a:t>representational</a:t>
            </a:r>
            <a:r>
              <a:rPr lang="de-DE" sz="1600" b="1" dirty="0">
                <a:solidFill>
                  <a:srgbClr val="70AD47"/>
                </a:solidFill>
              </a:rPr>
              <a:t>“</a:t>
            </a:r>
            <a:endParaRPr dirty="0"/>
          </a:p>
        </p:txBody>
      </p:sp>
      <p:sp>
        <p:nvSpPr>
          <p:cNvPr id="17" name="Textfeld 16"/>
          <p:cNvSpPr txBox="1"/>
          <p:nvPr/>
        </p:nvSpPr>
        <p:spPr bwMode="auto">
          <a:xfrm>
            <a:off x="293107" y="4545317"/>
            <a:ext cx="1758046" cy="584775"/>
          </a:xfrm>
          <a:prstGeom prst="rect">
            <a:avLst/>
          </a:prstGeom>
          <a:noFill/>
        </p:spPr>
        <p:txBody>
          <a:bodyPr wrap="none" rtlCol="0">
            <a:spAutoFit/>
          </a:bodyPr>
          <a:lstStyle/>
          <a:p>
            <a:pPr algn="ctr" defTabSz="685800">
              <a:defRPr/>
            </a:pPr>
            <a:r>
              <a:rPr lang="de-DE" sz="1600" b="1">
                <a:solidFill>
                  <a:srgbClr val="70AD47"/>
                </a:solidFill>
                <a:latin typeface="Calibri"/>
              </a:rPr>
              <a:t>Vorstellungsebene</a:t>
            </a:r>
            <a:endParaRPr/>
          </a:p>
          <a:p>
            <a:pPr algn="ctr" defTabSz="685800">
              <a:defRPr/>
            </a:pPr>
            <a:r>
              <a:rPr lang="de-DE" sz="1600" b="1">
                <a:solidFill>
                  <a:srgbClr val="70AD47"/>
                </a:solidFill>
                <a:latin typeface="Calibri"/>
              </a:rPr>
              <a:t>„submicro“</a:t>
            </a:r>
            <a:endParaRPr/>
          </a:p>
        </p:txBody>
      </p:sp>
      <p:pic>
        <p:nvPicPr>
          <p:cNvPr id="22" name="Picture 3"/>
          <p:cNvPicPr>
            <a:picLocks noChangeAspect="1" noChangeArrowheads="1"/>
          </p:cNvPicPr>
          <p:nvPr/>
        </p:nvPicPr>
        <p:blipFill>
          <a:blip r:embed="rId4"/>
          <a:stretch/>
        </p:blipFill>
        <p:spPr bwMode="auto">
          <a:xfrm>
            <a:off x="6561020" y="3440808"/>
            <a:ext cx="2290287" cy="2649623"/>
          </a:xfrm>
          <a:prstGeom prst="rect">
            <a:avLst/>
          </a:prstGeom>
          <a:noFill/>
          <a:ln w="9525">
            <a:noFill/>
            <a:miter lim="800000"/>
            <a:headEnd/>
            <a:tailEnd/>
          </a:ln>
        </p:spPr>
      </p:pic>
      <p:sp>
        <p:nvSpPr>
          <p:cNvPr id="23" name="Textfeld 22"/>
          <p:cNvSpPr txBox="1"/>
          <p:nvPr/>
        </p:nvSpPr>
        <p:spPr bwMode="auto">
          <a:xfrm>
            <a:off x="4500783" y="1451142"/>
            <a:ext cx="2221602" cy="923330"/>
          </a:xfrm>
          <a:prstGeom prst="rect">
            <a:avLst/>
          </a:prstGeom>
          <a:noFill/>
        </p:spPr>
        <p:txBody>
          <a:bodyPr wrap="square" rtlCol="0">
            <a:spAutoFit/>
          </a:bodyPr>
          <a:lstStyle/>
          <a:p>
            <a:pPr defTabSz="685800">
              <a:defRPr/>
            </a:pPr>
            <a:r>
              <a:rPr lang="de-DE" sz="1350">
                <a:solidFill>
                  <a:prstClr val="black"/>
                </a:solidFill>
                <a:latin typeface="Calibri"/>
              </a:rPr>
              <a:t>Beschreibung von Wahrnehmung </a:t>
            </a:r>
            <a:endParaRPr/>
          </a:p>
          <a:p>
            <a:pPr marL="285750" indent="-285750" defTabSz="685800">
              <a:buFont typeface="Arial"/>
              <a:buChar char="•"/>
              <a:defRPr/>
            </a:pPr>
            <a:r>
              <a:rPr lang="de-DE" sz="1350">
                <a:solidFill>
                  <a:prstClr val="black"/>
                </a:solidFill>
                <a:latin typeface="Calibri"/>
              </a:rPr>
              <a:t>Was sehe ich?</a:t>
            </a:r>
            <a:endParaRPr/>
          </a:p>
          <a:p>
            <a:pPr marL="285750" indent="-285750" defTabSz="685800">
              <a:buFont typeface="Arial"/>
              <a:buChar char="•"/>
              <a:defRPr/>
            </a:pPr>
            <a:r>
              <a:rPr lang="de-DE" sz="1350">
                <a:solidFill>
                  <a:prstClr val="black"/>
                </a:solidFill>
                <a:latin typeface="Calibri"/>
              </a:rPr>
              <a:t>Was rieche ich?</a:t>
            </a:r>
            <a:endParaRPr/>
          </a:p>
        </p:txBody>
      </p:sp>
      <p:sp>
        <p:nvSpPr>
          <p:cNvPr id="24" name="Textfeld 23"/>
          <p:cNvSpPr txBox="1"/>
          <p:nvPr/>
        </p:nvSpPr>
        <p:spPr bwMode="auto">
          <a:xfrm>
            <a:off x="251120" y="5113586"/>
            <a:ext cx="3096747" cy="1131079"/>
          </a:xfrm>
          <a:prstGeom prst="rect">
            <a:avLst/>
          </a:prstGeom>
          <a:noFill/>
        </p:spPr>
        <p:txBody>
          <a:bodyPr wrap="square" rtlCol="0">
            <a:spAutoFit/>
          </a:bodyPr>
          <a:lstStyle/>
          <a:p>
            <a:pPr defTabSz="685800">
              <a:defRPr/>
            </a:pPr>
            <a:r>
              <a:rPr lang="de-DE" sz="1350">
                <a:solidFill>
                  <a:prstClr val="black"/>
                </a:solidFill>
                <a:latin typeface="Calibri"/>
              </a:rPr>
              <a:t>Beschreibung von Atomen, Ionen, Molekülen, Strukturen</a:t>
            </a:r>
            <a:endParaRPr/>
          </a:p>
          <a:p>
            <a:pPr marL="285750" indent="-285750" defTabSz="685800">
              <a:buFont typeface="Arial"/>
              <a:buChar char="•"/>
              <a:defRPr/>
            </a:pPr>
            <a:r>
              <a:rPr lang="de-DE" sz="1350">
                <a:solidFill>
                  <a:prstClr val="black"/>
                </a:solidFill>
                <a:latin typeface="Calibri"/>
              </a:rPr>
              <a:t>Wie sehen die Teilchen aus?</a:t>
            </a:r>
            <a:endParaRPr/>
          </a:p>
          <a:p>
            <a:pPr marL="285750" indent="-285750" defTabSz="685800">
              <a:buFont typeface="Arial"/>
              <a:buChar char="•"/>
              <a:defRPr/>
            </a:pPr>
            <a:r>
              <a:rPr lang="de-DE" sz="1350">
                <a:solidFill>
                  <a:prstClr val="black"/>
                </a:solidFill>
                <a:latin typeface="Calibri"/>
              </a:rPr>
              <a:t>Wie verhalten sie sich während einer Reaktion?</a:t>
            </a:r>
            <a:endParaRPr/>
          </a:p>
        </p:txBody>
      </p:sp>
      <p:sp>
        <p:nvSpPr>
          <p:cNvPr id="25" name="Textfeld 24"/>
          <p:cNvSpPr txBox="1"/>
          <p:nvPr/>
        </p:nvSpPr>
        <p:spPr bwMode="auto">
          <a:xfrm>
            <a:off x="3733303" y="5150732"/>
            <a:ext cx="2796220" cy="923330"/>
          </a:xfrm>
          <a:prstGeom prst="rect">
            <a:avLst/>
          </a:prstGeom>
          <a:noFill/>
        </p:spPr>
        <p:txBody>
          <a:bodyPr wrap="square" rtlCol="0">
            <a:spAutoFit/>
          </a:bodyPr>
          <a:lstStyle/>
          <a:p>
            <a:pPr defTabSz="685800">
              <a:defRPr/>
            </a:pPr>
            <a:r>
              <a:rPr lang="de-DE" sz="1350">
                <a:solidFill>
                  <a:prstClr val="black"/>
                </a:solidFill>
                <a:latin typeface="Calibri"/>
              </a:rPr>
              <a:t>Beschreibung von Reaktionen mittels</a:t>
            </a:r>
            <a:endParaRPr/>
          </a:p>
          <a:p>
            <a:pPr defTabSz="685800">
              <a:defRPr/>
            </a:pPr>
            <a:r>
              <a:rPr lang="de-DE" sz="1350">
                <a:solidFill>
                  <a:prstClr val="black"/>
                </a:solidFill>
                <a:latin typeface="Calibri"/>
              </a:rPr>
              <a:t>Symbolen, Formeln, Reaktionsgleichungen, Stöchiometrie, Tabellen, Graphen</a:t>
            </a:r>
            <a:endParaRPr/>
          </a:p>
        </p:txBody>
      </p:sp>
      <p:pic>
        <p:nvPicPr>
          <p:cNvPr id="550261449" name="Grafik 550261448"/>
          <p:cNvPicPr>
            <a:picLocks noChangeAspect="1"/>
          </p:cNvPicPr>
          <p:nvPr/>
        </p:nvPicPr>
        <p:blipFill>
          <a:blip r:embed="rId5"/>
          <a:stretch/>
        </p:blipFill>
        <p:spPr bwMode="auto">
          <a:xfrm>
            <a:off x="6459981" y="260647"/>
            <a:ext cx="2492363" cy="2742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downRigh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3004</Words>
  <Application>Microsoft Office PowerPoint</Application>
  <DocSecurity>0</DocSecurity>
  <PresentationFormat>Bildschirmpräsentation (4:3)</PresentationFormat>
  <Paragraphs>254</Paragraphs>
  <Slides>16</Slides>
  <Notes>12</Notes>
  <HiddenSlides>0</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16</vt:i4>
      </vt:variant>
    </vt:vector>
  </HeadingPairs>
  <TitlesOfParts>
    <vt:vector size="29" baseType="lpstr">
      <vt:lpstr>Arial</vt:lpstr>
      <vt:lpstr>Arial Unicode MS</vt:lpstr>
      <vt:lpstr>Calibri</vt:lpstr>
      <vt:lpstr>Calibri Light</vt:lpstr>
      <vt:lpstr>Geneva</vt:lpstr>
      <vt:lpstr>Tahoma</vt:lpstr>
      <vt:lpstr>Times New Roman</vt:lpstr>
      <vt:lpstr>Wingdings</vt:lpstr>
      <vt:lpstr>Wingdings 2</vt:lpstr>
      <vt:lpstr>Office</vt:lpstr>
      <vt:lpstr>1_Office Theme</vt:lpstr>
      <vt:lpstr>Office Theme</vt:lpstr>
      <vt:lpstr>1_Office</vt:lpstr>
      <vt:lpstr>PowerPoint-Präsentation</vt:lpstr>
      <vt:lpstr>PowerPoint-Präsentation</vt:lpstr>
      <vt:lpstr>Agenda</vt:lpstr>
      <vt:lpstr>Warum sollte (Chemie-)Unterricht sprachsensibel gestaltet werden?</vt:lpstr>
      <vt:lpstr>Ergebnisse einiger empirischer Studien im englisch- und deutschsprachigen Raum</vt:lpstr>
      <vt:lpstr>Literater Sprachausbau in der (Bildungs-)Biographie</vt:lpstr>
      <vt:lpstr>Literater Sprachausbau in Relation zum Immigrationszeitpunkt</vt:lpstr>
      <vt:lpstr>Die Sprache(n) des Chemieunterrichts</vt:lpstr>
      <vt:lpstr>Das chemische Dreieck (Johnstone-Dreieck)</vt:lpstr>
      <vt:lpstr>Rezeption von Texten  im Chemieunterricht</vt:lpstr>
      <vt:lpstr>Wie kann man (Chemie-)Unterricht sprachsensibel gestalten? </vt:lpstr>
      <vt:lpstr>Sprachsensibler Chemieunterricht</vt:lpstr>
      <vt:lpstr>Scaffolding</vt:lpstr>
      <vt:lpstr>Sprachsensibler Fachunterricht nach dem Scaffolding-Prinzip </vt:lpstr>
      <vt:lpstr>Makroscaffolding Teil 1: Lernstandsanalyse</vt:lpstr>
      <vt:lpstr>Literatur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Charlyn Lipke (ZLB)</dc:creator>
  <cp:keywords/>
  <dc:description/>
  <cp:lastModifiedBy>Schütze, Sylvia Birgit</cp:lastModifiedBy>
  <cp:revision>511</cp:revision>
  <cp:lastPrinted>2024-08-09T10:46:13Z</cp:lastPrinted>
  <dcterms:created xsi:type="dcterms:W3CDTF">2020-04-15T09:57:38Z</dcterms:created>
  <dcterms:modified xsi:type="dcterms:W3CDTF">2024-10-20T15:34:47Z</dcterms:modified>
  <cp:category/>
  <dc:identifier/>
  <cp:contentStatus/>
  <dc:language/>
  <cp:version/>
</cp:coreProperties>
</file>